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78" r:id="rId2"/>
    <p:sldId id="273" r:id="rId3"/>
    <p:sldId id="285" r:id="rId4"/>
    <p:sldId id="295" r:id="rId5"/>
    <p:sldId id="297" r:id="rId6"/>
    <p:sldId id="286" r:id="rId7"/>
    <p:sldId id="299" r:id="rId8"/>
    <p:sldId id="287" r:id="rId9"/>
    <p:sldId id="300" r:id="rId10"/>
    <p:sldId id="301" r:id="rId11"/>
    <p:sldId id="275" r:id="rId12"/>
    <p:sldId id="302" r:id="rId13"/>
    <p:sldId id="290" r:id="rId14"/>
    <p:sldId id="288" r:id="rId15"/>
    <p:sldId id="291" r:id="rId16"/>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Garcia-Maltras De Blas" initials="EGDB" lastIdx="3" clrIdx="0">
    <p:extLst>
      <p:ext uri="{19B8F6BF-5375-455C-9EA6-DF929625EA0E}">
        <p15:presenceInfo xmlns:p15="http://schemas.microsoft.com/office/powerpoint/2012/main" userId="S::elsa.garcia-maltras@fiscal.es::ead65ba4-d040-41b4-90d3-5bf7b5270d4c" providerId="AD"/>
      </p:ext>
    </p:extLst>
  </p:cmAuthor>
  <p:cmAuthor id="2" name="Till Gut" initials="TG" lastIdx="8" clrIdx="1">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940" autoAdjust="0"/>
  </p:normalViewPr>
  <p:slideViewPr>
    <p:cSldViewPr snapToGrid="0">
      <p:cViewPr varScale="1">
        <p:scale>
          <a:sx n="70" d="100"/>
          <a:sy n="70" d="100"/>
        </p:scale>
        <p:origin x="5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24.08.2022</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24/08/2022</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This PPP </a:t>
            </a:r>
            <a:r>
              <a:rPr lang="de-DE" dirty="0" err="1"/>
              <a:t>explains</a:t>
            </a:r>
            <a:r>
              <a:rPr lang="de-DE" dirty="0"/>
              <a:t> </a:t>
            </a:r>
            <a:r>
              <a:rPr lang="de-DE" dirty="0" err="1"/>
              <a:t>the</a:t>
            </a:r>
            <a:r>
              <a:rPr lang="de-DE" dirty="0"/>
              <a:t> </a:t>
            </a:r>
            <a:r>
              <a:rPr lang="de-DE" dirty="0" err="1"/>
              <a:t>termination</a:t>
            </a:r>
            <a:r>
              <a:rPr lang="de-DE" dirty="0"/>
              <a:t> </a:t>
            </a:r>
            <a:r>
              <a:rPr lang="de-DE" dirty="0" err="1"/>
              <a:t>of</a:t>
            </a:r>
            <a:r>
              <a:rPr lang="de-DE" dirty="0"/>
              <a:t> EPPO </a:t>
            </a:r>
            <a:r>
              <a:rPr lang="de-DE" dirty="0" err="1"/>
              <a:t>investigations</a:t>
            </a:r>
            <a:r>
              <a:rPr lang="de-DE" dirty="0"/>
              <a:t>. The </a:t>
            </a:r>
            <a:r>
              <a:rPr lang="de-DE" dirty="0" err="1"/>
              <a:t>target</a:t>
            </a:r>
            <a:r>
              <a:rPr lang="de-DE" dirty="0"/>
              <a:t> </a:t>
            </a:r>
            <a:r>
              <a:rPr lang="de-DE" dirty="0" err="1"/>
              <a:t>group</a:t>
            </a:r>
            <a:r>
              <a:rPr lang="de-DE" dirty="0"/>
              <a:t> </a:t>
            </a:r>
            <a:r>
              <a:rPr lang="de-DE" dirty="0" err="1"/>
              <a:t>are</a:t>
            </a:r>
            <a:r>
              <a:rPr lang="de-DE" dirty="0"/>
              <a:t> </a:t>
            </a:r>
            <a:r>
              <a:rPr lang="de-DE" dirty="0" err="1"/>
              <a:t>primarily</a:t>
            </a:r>
            <a:r>
              <a:rPr lang="de-DE" dirty="0"/>
              <a:t> EDPs. </a:t>
            </a:r>
            <a:r>
              <a:rPr lang="de-DE" dirty="0" err="1"/>
              <a:t>It</a:t>
            </a:r>
            <a:r>
              <a:rPr lang="de-DE" dirty="0"/>
              <a:t> </a:t>
            </a:r>
            <a:r>
              <a:rPr lang="de-DE" dirty="0" err="1"/>
              <a:t>is</a:t>
            </a:r>
            <a:r>
              <a:rPr lang="de-DE" dirty="0"/>
              <a:t> </a:t>
            </a:r>
            <a:r>
              <a:rPr lang="de-DE" dirty="0" err="1"/>
              <a:t>noted</a:t>
            </a:r>
            <a:r>
              <a:rPr lang="de-DE" dirty="0"/>
              <a:t>, </a:t>
            </a:r>
            <a:r>
              <a:rPr lang="de-DE" dirty="0" err="1"/>
              <a:t>however</a:t>
            </a:r>
            <a:r>
              <a:rPr lang="de-DE" dirty="0"/>
              <a:t>, </a:t>
            </a:r>
            <a:r>
              <a:rPr lang="de-DE" dirty="0" err="1"/>
              <a:t>that</a:t>
            </a:r>
            <a:r>
              <a:rPr lang="de-DE" dirty="0"/>
              <a:t> national </a:t>
            </a:r>
            <a:r>
              <a:rPr lang="de-DE" dirty="0" err="1"/>
              <a:t>courts</a:t>
            </a:r>
            <a:r>
              <a:rPr lang="de-DE" dirty="0"/>
              <a:t> </a:t>
            </a:r>
            <a:r>
              <a:rPr lang="de-DE" dirty="0" err="1"/>
              <a:t>may</a:t>
            </a:r>
            <a:r>
              <a:rPr lang="de-DE" dirty="0"/>
              <a:t> </a:t>
            </a:r>
            <a:r>
              <a:rPr lang="de-DE" dirty="0" err="1"/>
              <a:t>have</a:t>
            </a:r>
            <a:r>
              <a:rPr lang="de-DE" dirty="0"/>
              <a:t> a </a:t>
            </a:r>
            <a:r>
              <a:rPr lang="de-DE" dirty="0" err="1"/>
              <a:t>role</a:t>
            </a:r>
            <a:r>
              <a:rPr lang="de-DE" dirty="0"/>
              <a:t> in </a:t>
            </a:r>
            <a:r>
              <a:rPr lang="de-DE" dirty="0" err="1"/>
              <a:t>the</a:t>
            </a:r>
            <a:r>
              <a:rPr lang="de-DE" dirty="0"/>
              <a:t> </a:t>
            </a:r>
            <a:r>
              <a:rPr lang="de-DE" dirty="0" err="1"/>
              <a:t>decision</a:t>
            </a:r>
            <a:r>
              <a:rPr lang="de-DE" dirty="0"/>
              <a:t> on </a:t>
            </a:r>
            <a:r>
              <a:rPr lang="de-DE" dirty="0" err="1"/>
              <a:t>how</a:t>
            </a:r>
            <a:r>
              <a:rPr lang="de-DE" dirty="0"/>
              <a:t> </a:t>
            </a:r>
            <a:r>
              <a:rPr lang="de-DE" dirty="0" err="1"/>
              <a:t>to</a:t>
            </a:r>
            <a:r>
              <a:rPr lang="de-DE" dirty="0"/>
              <a:t> </a:t>
            </a:r>
            <a:r>
              <a:rPr lang="de-DE" dirty="0" err="1"/>
              <a:t>conclude</a:t>
            </a:r>
            <a:r>
              <a:rPr lang="de-DE" dirty="0"/>
              <a:t> </a:t>
            </a:r>
            <a:r>
              <a:rPr lang="de-DE" dirty="0" err="1"/>
              <a:t>the</a:t>
            </a:r>
            <a:r>
              <a:rPr lang="de-DE" dirty="0"/>
              <a:t> </a:t>
            </a:r>
            <a:r>
              <a:rPr lang="de-DE" dirty="0" err="1"/>
              <a:t>investigatory</a:t>
            </a:r>
            <a:r>
              <a:rPr lang="de-DE" dirty="0"/>
              <a:t> </a:t>
            </a:r>
            <a:r>
              <a:rPr lang="de-DE" dirty="0" err="1"/>
              <a:t>phase</a:t>
            </a:r>
            <a:r>
              <a:rPr lang="de-DE" dirty="0"/>
              <a:t>, e.g. in </a:t>
            </a:r>
            <a:r>
              <a:rPr lang="de-DE" dirty="0" err="1"/>
              <a:t>the</a:t>
            </a:r>
            <a:r>
              <a:rPr lang="en-US" dirty="0"/>
              <a:t> </a:t>
            </a:r>
            <a:r>
              <a:rPr lang="en-GB" dirty="0"/>
              <a:t>simplified prosecution procedure under Article 40.</a:t>
            </a:r>
            <a:endParaRPr lang="de-DE" dirty="0"/>
          </a:p>
          <a:p>
            <a:r>
              <a:rPr lang="de-DE" dirty="0"/>
              <a:t>The national </a:t>
            </a:r>
            <a:r>
              <a:rPr lang="de-DE" dirty="0" err="1"/>
              <a:t>judiciary</a:t>
            </a:r>
            <a:r>
              <a:rPr lang="de-DE" dirty="0"/>
              <a:t> </a:t>
            </a:r>
            <a:r>
              <a:rPr lang="de-DE" dirty="0" err="1"/>
              <a:t>is</a:t>
            </a:r>
            <a:r>
              <a:rPr lang="de-DE" dirty="0"/>
              <a:t> </a:t>
            </a:r>
            <a:r>
              <a:rPr lang="de-DE" dirty="0" err="1"/>
              <a:t>particularly</a:t>
            </a:r>
            <a:r>
              <a:rPr lang="de-DE" dirty="0"/>
              <a:t> </a:t>
            </a:r>
            <a:r>
              <a:rPr lang="de-DE" dirty="0" err="1"/>
              <a:t>adressed</a:t>
            </a:r>
            <a:r>
              <a:rPr lang="de-DE" dirty="0"/>
              <a:t> </a:t>
            </a:r>
            <a:r>
              <a:rPr lang="de-DE" dirty="0" err="1"/>
              <a:t>by</a:t>
            </a:r>
            <a:r>
              <a:rPr lang="de-DE" dirty="0"/>
              <a:t> </a:t>
            </a:r>
            <a:r>
              <a:rPr lang="de-DE" dirty="0" err="1"/>
              <a:t>slides</a:t>
            </a:r>
            <a:r>
              <a:rPr lang="de-DE" dirty="0"/>
              <a:t> #15 (</a:t>
            </a:r>
            <a:r>
              <a:rPr lang="en-US" dirty="0"/>
              <a:t>Article 34 – Referrals and Transfers to</a:t>
            </a:r>
            <a:r>
              <a:rPr lang="de-DE" dirty="0"/>
              <a:t> National </a:t>
            </a:r>
            <a:r>
              <a:rPr lang="de-DE" dirty="0" err="1"/>
              <a:t>Authorities</a:t>
            </a:r>
            <a:r>
              <a:rPr lang="de-DE" dirty="0"/>
              <a:t>) and #19 (</a:t>
            </a:r>
            <a:r>
              <a:rPr lang="en-GB" dirty="0"/>
              <a:t>Court Proceedings/Trial Phase</a:t>
            </a:r>
            <a:r>
              <a:rPr lang="de-DE" dirty="0"/>
              <a:t>).</a:t>
            </a:r>
          </a:p>
          <a:p>
            <a:endParaRPr lang="en-GB"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In </a:t>
            </a:r>
            <a:r>
              <a:rPr lang="de-DE" dirty="0" err="1"/>
              <a:t>general</a:t>
            </a:r>
            <a:r>
              <a:rPr lang="de-DE" dirty="0"/>
              <a:t>, </a:t>
            </a:r>
            <a:r>
              <a:rPr lang="de-DE" dirty="0" err="1"/>
              <a:t>see</a:t>
            </a:r>
            <a:r>
              <a:rPr lang="de-DE" dirty="0"/>
              <a:t> </a:t>
            </a:r>
            <a:r>
              <a:rPr lang="de-DE" dirty="0" err="1"/>
              <a:t>note</a:t>
            </a:r>
            <a:r>
              <a:rPr lang="de-DE" dirty="0"/>
              <a:t> on </a:t>
            </a:r>
            <a:r>
              <a:rPr lang="de-DE" dirty="0" err="1"/>
              <a:t>slide</a:t>
            </a:r>
            <a:r>
              <a:rPr lang="de-DE" dirty="0"/>
              <a:t> #2: </a:t>
            </a:r>
            <a:r>
              <a:rPr lang="de-DE" dirty="0" err="1"/>
              <a:t>Where</a:t>
            </a:r>
            <a:r>
              <a:rPr lang="de-DE" dirty="0"/>
              <a:t> </a:t>
            </a:r>
            <a:r>
              <a:rPr lang="de-DE" dirty="0" err="1"/>
              <a:t>the</a:t>
            </a:r>
            <a:r>
              <a:rPr lang="de-DE" dirty="0"/>
              <a:t> </a:t>
            </a:r>
            <a:r>
              <a:rPr lang="de-DE" dirty="0" err="1"/>
              <a:t>primary</a:t>
            </a:r>
            <a:r>
              <a:rPr lang="de-DE" dirty="0"/>
              <a:t> </a:t>
            </a:r>
            <a:r>
              <a:rPr lang="de-DE" dirty="0" err="1"/>
              <a:t>target</a:t>
            </a:r>
            <a:r>
              <a:rPr lang="de-DE" dirty="0"/>
              <a:t> </a:t>
            </a:r>
            <a:r>
              <a:rPr lang="de-DE" dirty="0" err="1"/>
              <a:t>group</a:t>
            </a:r>
            <a:r>
              <a:rPr lang="de-DE" dirty="0"/>
              <a:t> </a:t>
            </a:r>
            <a:r>
              <a:rPr lang="de-DE" dirty="0" err="1"/>
              <a:t>may</a:t>
            </a:r>
            <a:r>
              <a:rPr lang="de-DE" dirty="0"/>
              <a:t> </a:t>
            </a:r>
            <a:r>
              <a:rPr lang="de-DE" dirty="0" err="1"/>
              <a:t>be</a:t>
            </a:r>
            <a:r>
              <a:rPr lang="de-DE" dirty="0"/>
              <a:t> EDPs, national </a:t>
            </a:r>
            <a:r>
              <a:rPr lang="de-DE" dirty="0" err="1"/>
              <a:t>authorities</a:t>
            </a:r>
            <a:r>
              <a:rPr lang="de-DE" dirty="0"/>
              <a:t> </a:t>
            </a:r>
            <a:r>
              <a:rPr lang="de-DE" dirty="0" err="1"/>
              <a:t>are</a:t>
            </a:r>
            <a:r>
              <a:rPr lang="de-DE" dirty="0"/>
              <a:t> </a:t>
            </a:r>
            <a:r>
              <a:rPr lang="de-DE" dirty="0" err="1"/>
              <a:t>adressed</a:t>
            </a:r>
            <a:r>
              <a:rPr lang="de-DE" dirty="0"/>
              <a:t> </a:t>
            </a:r>
            <a:r>
              <a:rPr lang="de-DE" dirty="0" err="1"/>
              <a:t>by</a:t>
            </a:r>
            <a:r>
              <a:rPr lang="de-DE" dirty="0"/>
              <a:t> </a:t>
            </a:r>
            <a:r>
              <a:rPr lang="de-DE" dirty="0" err="1"/>
              <a:t>the</a:t>
            </a:r>
            <a:r>
              <a:rPr lang="de-DE" dirty="0"/>
              <a:t> </a:t>
            </a:r>
            <a:r>
              <a:rPr lang="de-DE" dirty="0" err="1"/>
              <a:t>consultation</a:t>
            </a:r>
            <a:r>
              <a:rPr lang="en-GB" dirty="0"/>
              <a:t> under Article 40(1).</a:t>
            </a:r>
            <a:endParaRPr lang="de-DE" dirty="0"/>
          </a:p>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10</a:t>
            </a:fld>
            <a:endParaRPr lang="en-GB"/>
          </a:p>
        </p:txBody>
      </p:sp>
    </p:spTree>
    <p:extLst>
      <p:ext uri="{BB962C8B-B14F-4D97-AF65-F5344CB8AC3E}">
        <p14:creationId xmlns:p14="http://schemas.microsoft.com/office/powerpoint/2010/main" val="2446191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In </a:t>
            </a:r>
            <a:r>
              <a:rPr lang="de-DE" dirty="0" err="1"/>
              <a:t>general</a:t>
            </a:r>
            <a:r>
              <a:rPr lang="de-DE" dirty="0"/>
              <a:t>, </a:t>
            </a:r>
            <a:r>
              <a:rPr lang="de-DE" dirty="0" err="1"/>
              <a:t>see</a:t>
            </a:r>
            <a:r>
              <a:rPr lang="de-DE" dirty="0"/>
              <a:t> </a:t>
            </a:r>
            <a:r>
              <a:rPr lang="de-DE" dirty="0" err="1"/>
              <a:t>note</a:t>
            </a:r>
            <a:r>
              <a:rPr lang="de-DE" dirty="0"/>
              <a:t> on </a:t>
            </a:r>
            <a:r>
              <a:rPr lang="de-DE" dirty="0" err="1"/>
              <a:t>slide</a:t>
            </a:r>
            <a:r>
              <a:rPr lang="de-DE" dirty="0"/>
              <a:t> #2: </a:t>
            </a:r>
            <a:r>
              <a:rPr lang="de-DE" dirty="0" err="1"/>
              <a:t>Where</a:t>
            </a:r>
            <a:r>
              <a:rPr lang="de-DE" dirty="0"/>
              <a:t> </a:t>
            </a:r>
            <a:r>
              <a:rPr lang="de-DE" dirty="0" err="1"/>
              <a:t>the</a:t>
            </a:r>
            <a:r>
              <a:rPr lang="de-DE" dirty="0"/>
              <a:t> </a:t>
            </a:r>
            <a:r>
              <a:rPr lang="de-DE" dirty="0" err="1"/>
              <a:t>primary</a:t>
            </a:r>
            <a:r>
              <a:rPr lang="de-DE" dirty="0"/>
              <a:t> </a:t>
            </a:r>
            <a:r>
              <a:rPr lang="de-DE" dirty="0" err="1"/>
              <a:t>target</a:t>
            </a:r>
            <a:r>
              <a:rPr lang="de-DE" dirty="0"/>
              <a:t> </a:t>
            </a:r>
            <a:r>
              <a:rPr lang="de-DE" dirty="0" err="1"/>
              <a:t>group</a:t>
            </a:r>
            <a:r>
              <a:rPr lang="de-DE" dirty="0"/>
              <a:t> </a:t>
            </a:r>
            <a:r>
              <a:rPr lang="de-DE" dirty="0" err="1"/>
              <a:t>may</a:t>
            </a:r>
            <a:r>
              <a:rPr lang="de-DE" dirty="0"/>
              <a:t> </a:t>
            </a:r>
            <a:r>
              <a:rPr lang="de-DE" dirty="0" err="1"/>
              <a:t>be</a:t>
            </a:r>
            <a:r>
              <a:rPr lang="de-DE" dirty="0"/>
              <a:t> EDPs, national </a:t>
            </a:r>
            <a:r>
              <a:rPr lang="de-DE" dirty="0" err="1"/>
              <a:t>authorities</a:t>
            </a:r>
            <a:r>
              <a:rPr lang="de-DE" dirty="0"/>
              <a:t> </a:t>
            </a:r>
            <a:r>
              <a:rPr lang="de-DE" dirty="0" err="1"/>
              <a:t>are</a:t>
            </a:r>
            <a:r>
              <a:rPr lang="de-DE" dirty="0"/>
              <a:t> </a:t>
            </a:r>
            <a:r>
              <a:rPr lang="de-DE" dirty="0" err="1"/>
              <a:t>adressed</a:t>
            </a:r>
            <a:r>
              <a:rPr lang="de-DE" dirty="0"/>
              <a:t> </a:t>
            </a:r>
            <a:r>
              <a:rPr lang="de-DE" dirty="0" err="1"/>
              <a:t>by</a:t>
            </a:r>
            <a:r>
              <a:rPr lang="de-DE" dirty="0"/>
              <a:t> </a:t>
            </a:r>
            <a:r>
              <a:rPr lang="de-DE" dirty="0" err="1"/>
              <a:t>referrals</a:t>
            </a:r>
            <a:r>
              <a:rPr lang="de-DE" dirty="0"/>
              <a:t> and </a:t>
            </a:r>
            <a:r>
              <a:rPr lang="de-DE" dirty="0" err="1"/>
              <a:t>transfers</a:t>
            </a:r>
            <a:r>
              <a:rPr lang="en-GB" dirty="0"/>
              <a:t> under Article 34.</a:t>
            </a:r>
            <a:endParaRPr lang="de-DE" dirty="0"/>
          </a:p>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11</a:t>
            </a:fld>
            <a:endParaRPr lang="en-GB"/>
          </a:p>
        </p:txBody>
      </p:sp>
    </p:spTree>
    <p:extLst>
      <p:ext uri="{BB962C8B-B14F-4D97-AF65-F5344CB8AC3E}">
        <p14:creationId xmlns:p14="http://schemas.microsoft.com/office/powerpoint/2010/main" val="1305219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DE, FR, IT, EE </a:t>
            </a:r>
            <a:r>
              <a:rPr lang="de-AT" dirty="0" err="1"/>
              <a:t>chosen</a:t>
            </a:r>
            <a:r>
              <a:rPr lang="de-AT" dirty="0"/>
              <a:t> </a:t>
            </a:r>
            <a:r>
              <a:rPr lang="de-AT" dirty="0" err="1"/>
              <a:t>as</a:t>
            </a:r>
            <a:r>
              <a:rPr lang="de-AT" dirty="0"/>
              <a:t> </a:t>
            </a:r>
            <a:r>
              <a:rPr lang="de-AT" dirty="0" err="1"/>
              <a:t>examples</a:t>
            </a:r>
            <a:r>
              <a:rPr lang="de-AT" dirty="0"/>
              <a:t> – </a:t>
            </a:r>
            <a:r>
              <a:rPr lang="de-AT" dirty="0" err="1"/>
              <a:t>could</a:t>
            </a:r>
            <a:r>
              <a:rPr lang="de-AT" dirty="0"/>
              <a:t> </a:t>
            </a:r>
            <a:r>
              <a:rPr lang="de-AT" dirty="0" err="1"/>
              <a:t>be</a:t>
            </a:r>
            <a:r>
              <a:rPr lang="de-AT" dirty="0"/>
              <a:t> different </a:t>
            </a:r>
            <a:r>
              <a:rPr lang="de-AT" dirty="0" err="1"/>
              <a:t>participating</a:t>
            </a:r>
            <a:r>
              <a:rPr lang="de-AT" dirty="0"/>
              <a:t> Member States</a:t>
            </a:r>
          </a:p>
        </p:txBody>
      </p:sp>
      <p:sp>
        <p:nvSpPr>
          <p:cNvPr id="4" name="Foliennummernplatzhalter 3"/>
          <p:cNvSpPr>
            <a:spLocks noGrp="1"/>
          </p:cNvSpPr>
          <p:nvPr>
            <p:ph type="sldNum" sz="quarter" idx="10"/>
          </p:nvPr>
        </p:nvSpPr>
        <p:spPr/>
        <p:txBody>
          <a:bodyPr/>
          <a:lstStyle/>
          <a:p>
            <a:fld id="{FD89B21C-8A95-4E10-8683-F701B55527DB}" type="slidenum">
              <a:rPr lang="de-DE" smtClean="0"/>
              <a:t>13</a:t>
            </a:fld>
            <a:endParaRPr lang="de-DE"/>
          </a:p>
        </p:txBody>
      </p:sp>
    </p:spTree>
    <p:extLst>
      <p:ext uri="{BB962C8B-B14F-4D97-AF65-F5344CB8AC3E}">
        <p14:creationId xmlns:p14="http://schemas.microsoft.com/office/powerpoint/2010/main" val="1726750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All </a:t>
            </a:r>
            <a:r>
              <a:rPr lang="de-DE" dirty="0" err="1"/>
              <a:t>the</a:t>
            </a:r>
            <a:r>
              <a:rPr lang="de-DE" dirty="0"/>
              <a:t> </a:t>
            </a:r>
            <a:r>
              <a:rPr lang="de-DE" dirty="0" err="1"/>
              <a:t>modes</a:t>
            </a:r>
            <a:r>
              <a:rPr lang="de-DE" dirty="0"/>
              <a:t> </a:t>
            </a:r>
            <a:r>
              <a:rPr lang="de-DE" dirty="0" err="1"/>
              <a:t>of</a:t>
            </a:r>
            <a:r>
              <a:rPr lang="de-DE" dirty="0"/>
              <a:t> </a:t>
            </a:r>
            <a:r>
              <a:rPr lang="de-DE" dirty="0" err="1"/>
              <a:t>termination</a:t>
            </a:r>
            <a:r>
              <a:rPr lang="de-DE" dirty="0"/>
              <a:t> </a:t>
            </a:r>
            <a:r>
              <a:rPr lang="de-DE" dirty="0" err="1"/>
              <a:t>of</a:t>
            </a:r>
            <a:r>
              <a:rPr lang="de-DE" dirty="0"/>
              <a:t> </a:t>
            </a:r>
            <a:r>
              <a:rPr lang="de-DE" dirty="0" err="1"/>
              <a:t>the</a:t>
            </a:r>
            <a:r>
              <a:rPr lang="de-DE" dirty="0"/>
              <a:t> </a:t>
            </a:r>
            <a:r>
              <a:rPr lang="de-DE" dirty="0" err="1"/>
              <a:t>investigations</a:t>
            </a:r>
            <a:r>
              <a:rPr lang="de-DE" dirty="0"/>
              <a:t> </a:t>
            </a:r>
            <a:r>
              <a:rPr lang="de-DE" dirty="0" err="1"/>
              <a:t>need</a:t>
            </a:r>
            <a:r>
              <a:rPr lang="de-DE" dirty="0"/>
              <a:t> </a:t>
            </a:r>
            <a:r>
              <a:rPr lang="de-DE" dirty="0" err="1"/>
              <a:t>to</a:t>
            </a:r>
            <a:r>
              <a:rPr lang="de-DE" dirty="0"/>
              <a:t> </a:t>
            </a:r>
            <a:r>
              <a:rPr lang="de-DE" dirty="0" err="1"/>
              <a:t>be</a:t>
            </a:r>
            <a:r>
              <a:rPr lang="de-DE" dirty="0"/>
              <a:t> </a:t>
            </a:r>
            <a:r>
              <a:rPr lang="de-DE" dirty="0" err="1"/>
              <a:t>accompanied</a:t>
            </a:r>
            <a:r>
              <a:rPr lang="de-DE" dirty="0"/>
              <a:t> and </a:t>
            </a:r>
            <a:r>
              <a:rPr lang="de-DE" dirty="0" err="1"/>
              <a:t>thus</a:t>
            </a:r>
            <a:r>
              <a:rPr lang="de-DE" dirty="0"/>
              <a:t> </a:t>
            </a:r>
            <a:r>
              <a:rPr lang="de-DE" dirty="0" err="1"/>
              <a:t>implemented</a:t>
            </a:r>
            <a:r>
              <a:rPr lang="de-DE" dirty="0"/>
              <a:t> </a:t>
            </a:r>
            <a:r>
              <a:rPr lang="de-DE" dirty="0" err="1"/>
              <a:t>by</a:t>
            </a:r>
            <a:r>
              <a:rPr lang="de-DE" dirty="0"/>
              <a:t> a </a:t>
            </a:r>
            <a:r>
              <a:rPr lang="de-DE" dirty="0" err="1"/>
              <a:t>procedural</a:t>
            </a:r>
            <a:r>
              <a:rPr lang="de-DE" dirty="0"/>
              <a:t> </a:t>
            </a:r>
            <a:r>
              <a:rPr lang="de-DE" dirty="0" err="1"/>
              <a:t>measure</a:t>
            </a:r>
            <a:r>
              <a:rPr lang="de-DE" dirty="0"/>
              <a:t> </a:t>
            </a:r>
            <a:r>
              <a:rPr lang="de-DE" dirty="0" err="1"/>
              <a:t>under</a:t>
            </a:r>
            <a:r>
              <a:rPr lang="de-DE" dirty="0"/>
              <a:t> national </a:t>
            </a:r>
            <a:r>
              <a:rPr lang="de-DE" dirty="0" err="1"/>
              <a:t>law</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14</a:t>
            </a:fld>
            <a:endParaRPr lang="en-GB"/>
          </a:p>
        </p:txBody>
      </p:sp>
    </p:spTree>
    <p:extLst>
      <p:ext uri="{BB962C8B-B14F-4D97-AF65-F5344CB8AC3E}">
        <p14:creationId xmlns:p14="http://schemas.microsoft.com/office/powerpoint/2010/main" val="3632172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The </a:t>
            </a:r>
            <a:r>
              <a:rPr lang="de-DE" dirty="0" err="1"/>
              <a:t>point</a:t>
            </a:r>
            <a:r>
              <a:rPr lang="de-DE" dirty="0"/>
              <a:t> </a:t>
            </a:r>
            <a:r>
              <a:rPr lang="de-DE" dirty="0" err="1"/>
              <a:t>of</a:t>
            </a:r>
            <a:r>
              <a:rPr lang="de-DE" dirty="0"/>
              <a:t> </a:t>
            </a:r>
            <a:r>
              <a:rPr lang="de-DE" dirty="0" err="1"/>
              <a:t>this</a:t>
            </a:r>
            <a:r>
              <a:rPr lang="de-DE" dirty="0"/>
              <a:t> </a:t>
            </a:r>
            <a:r>
              <a:rPr lang="de-DE" dirty="0" err="1"/>
              <a:t>slide</a:t>
            </a:r>
            <a:r>
              <a:rPr lang="de-DE" dirty="0"/>
              <a:t> </a:t>
            </a:r>
            <a:r>
              <a:rPr lang="de-DE" dirty="0" err="1"/>
              <a:t>is</a:t>
            </a:r>
            <a:r>
              <a:rPr lang="de-DE" dirty="0"/>
              <a:t> </a:t>
            </a:r>
            <a:r>
              <a:rPr lang="de-DE" dirty="0" err="1"/>
              <a:t>to</a:t>
            </a:r>
            <a:r>
              <a:rPr lang="de-DE" dirty="0"/>
              <a:t> </a:t>
            </a:r>
            <a:r>
              <a:rPr lang="de-DE" dirty="0" err="1"/>
              <a:t>emphasize</a:t>
            </a:r>
            <a:r>
              <a:rPr lang="de-DE" dirty="0"/>
              <a:t> </a:t>
            </a:r>
            <a:r>
              <a:rPr lang="de-DE" dirty="0" err="1"/>
              <a:t>that</a:t>
            </a:r>
            <a:r>
              <a:rPr lang="de-DE" dirty="0"/>
              <a:t> </a:t>
            </a:r>
            <a:r>
              <a:rPr lang="de-DE" dirty="0" err="1"/>
              <a:t>the</a:t>
            </a:r>
            <a:r>
              <a:rPr lang="de-DE" dirty="0"/>
              <a:t> c</a:t>
            </a:r>
            <a:r>
              <a:rPr lang="en-US" sz="1200" dirty="0" err="1">
                <a:solidFill>
                  <a:schemeClr val="tx1"/>
                </a:solidFill>
                <a:latin typeface="+mn-lt"/>
              </a:rPr>
              <a:t>ourt</a:t>
            </a:r>
            <a:r>
              <a:rPr lang="en-US" sz="1200" dirty="0">
                <a:solidFill>
                  <a:schemeClr val="tx1"/>
                </a:solidFill>
                <a:latin typeface="+mn-lt"/>
              </a:rPr>
              <a:t> proceedings and the trial phase are governed by national law. The EPPO Regulations offers little guidance here, nor can it due to the backdrop of the Union primary law of Art. 86 TFUE.</a:t>
            </a:r>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15</a:t>
            </a:fld>
            <a:endParaRPr lang="en-GB"/>
          </a:p>
        </p:txBody>
      </p:sp>
    </p:spTree>
    <p:extLst>
      <p:ext uri="{BB962C8B-B14F-4D97-AF65-F5344CB8AC3E}">
        <p14:creationId xmlns:p14="http://schemas.microsoft.com/office/powerpoint/2010/main" val="1639770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This </a:t>
            </a:r>
            <a:r>
              <a:rPr lang="de-DE" dirty="0" err="1"/>
              <a:t>is</a:t>
            </a:r>
            <a:r>
              <a:rPr lang="de-DE" dirty="0"/>
              <a:t> </a:t>
            </a:r>
            <a:r>
              <a:rPr lang="de-DE" dirty="0" err="1"/>
              <a:t>illustrated</a:t>
            </a:r>
            <a:r>
              <a:rPr lang="de-DE" dirty="0"/>
              <a:t> </a:t>
            </a:r>
            <a:r>
              <a:rPr lang="de-DE" dirty="0" err="1"/>
              <a:t>with</a:t>
            </a:r>
            <a:r>
              <a:rPr lang="de-DE" dirty="0"/>
              <a:t> a </a:t>
            </a:r>
            <a:r>
              <a:rPr lang="de-DE" dirty="0" err="1"/>
              <a:t>chart</a:t>
            </a:r>
            <a:r>
              <a:rPr lang="de-DE" dirty="0"/>
              <a:t> on </a:t>
            </a:r>
            <a:r>
              <a:rPr lang="de-DE" dirty="0" err="1"/>
              <a:t>the</a:t>
            </a:r>
            <a:r>
              <a:rPr lang="de-DE" dirty="0"/>
              <a:t> </a:t>
            </a:r>
            <a:r>
              <a:rPr lang="de-DE" dirty="0" err="1"/>
              <a:t>next</a:t>
            </a:r>
            <a:r>
              <a:rPr lang="de-DE" dirty="0"/>
              <a:t> </a:t>
            </a:r>
            <a:r>
              <a:rPr lang="de-DE" dirty="0" err="1"/>
              <a:t>slide</a:t>
            </a:r>
            <a:r>
              <a:rPr lang="de-DE" dirty="0"/>
              <a:t>.</a:t>
            </a:r>
          </a:p>
          <a:p>
            <a:r>
              <a:rPr lang="de-DE" dirty="0" err="1"/>
              <a:t>For</a:t>
            </a:r>
            <a:r>
              <a:rPr lang="de-DE" dirty="0"/>
              <a:t> </a:t>
            </a:r>
            <a:r>
              <a:rPr lang="de-DE" dirty="0" err="1"/>
              <a:t>the</a:t>
            </a:r>
            <a:r>
              <a:rPr lang="de-DE" dirty="0"/>
              <a:t> IRP and </a:t>
            </a:r>
            <a:r>
              <a:rPr lang="de-DE" dirty="0" err="1"/>
              <a:t>other</a:t>
            </a:r>
            <a:r>
              <a:rPr lang="de-DE" dirty="0"/>
              <a:t> College </a:t>
            </a:r>
            <a:r>
              <a:rPr lang="de-DE" dirty="0" err="1"/>
              <a:t>Decisions</a:t>
            </a:r>
            <a:r>
              <a:rPr lang="de-DE" dirty="0"/>
              <a:t>, </a:t>
            </a:r>
            <a:r>
              <a:rPr lang="de-DE" dirty="0" err="1"/>
              <a:t>see</a:t>
            </a:r>
            <a:r>
              <a:rPr lang="de-DE" dirty="0"/>
              <a:t> https://ec.europa.eu/info/law/cross-border-cases/judicial-cooperation/networks-and-bodies-supporting-judicial-cooperation/european-public-prosecutors-office_en#decisions-of-the-college-of-the-eppo.</a:t>
            </a:r>
          </a:p>
        </p:txBody>
      </p:sp>
      <p:sp>
        <p:nvSpPr>
          <p:cNvPr id="4" name="Foliennummernplatzhalter 3"/>
          <p:cNvSpPr>
            <a:spLocks noGrp="1"/>
          </p:cNvSpPr>
          <p:nvPr>
            <p:ph type="sldNum" sz="quarter" idx="5"/>
          </p:nvPr>
        </p:nvSpPr>
        <p:spPr/>
        <p:txBody>
          <a:bodyPr/>
          <a:lstStyle/>
          <a:p>
            <a:fld id="{4E391B68-67F8-4E32-8F57-9F9CE295B3CB}" type="slidenum">
              <a:rPr lang="en-GB" smtClean="0"/>
              <a:t>2</a:t>
            </a:fld>
            <a:endParaRPr lang="en-GB"/>
          </a:p>
        </p:txBody>
      </p:sp>
    </p:spTree>
    <p:extLst>
      <p:ext uri="{BB962C8B-B14F-4D97-AF65-F5344CB8AC3E}">
        <p14:creationId xmlns:p14="http://schemas.microsoft.com/office/powerpoint/2010/main" val="153753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DE, FR, IT, EE </a:t>
            </a:r>
            <a:r>
              <a:rPr lang="de-AT" dirty="0" err="1"/>
              <a:t>chosen</a:t>
            </a:r>
            <a:r>
              <a:rPr lang="de-AT" dirty="0"/>
              <a:t> </a:t>
            </a:r>
            <a:r>
              <a:rPr lang="de-AT" dirty="0" err="1"/>
              <a:t>as</a:t>
            </a:r>
            <a:r>
              <a:rPr lang="de-AT" dirty="0"/>
              <a:t> </a:t>
            </a:r>
            <a:r>
              <a:rPr lang="de-AT" dirty="0" err="1"/>
              <a:t>examples</a:t>
            </a:r>
            <a:r>
              <a:rPr lang="de-AT" dirty="0"/>
              <a:t> – </a:t>
            </a:r>
            <a:r>
              <a:rPr lang="de-AT" dirty="0" err="1"/>
              <a:t>could</a:t>
            </a:r>
            <a:r>
              <a:rPr lang="de-AT" dirty="0"/>
              <a:t> </a:t>
            </a:r>
            <a:r>
              <a:rPr lang="de-AT" dirty="0" err="1"/>
              <a:t>be</a:t>
            </a:r>
            <a:r>
              <a:rPr lang="de-AT" dirty="0"/>
              <a:t> different </a:t>
            </a:r>
            <a:r>
              <a:rPr lang="de-AT" dirty="0" err="1"/>
              <a:t>participating</a:t>
            </a:r>
            <a:r>
              <a:rPr lang="de-AT" dirty="0"/>
              <a:t> Member States</a:t>
            </a:r>
            <a:r>
              <a:rPr lang="de-DE" dirty="0"/>
              <a:t>.</a:t>
            </a:r>
            <a:endParaRPr lang="de-AT" dirty="0"/>
          </a:p>
        </p:txBody>
      </p:sp>
      <p:sp>
        <p:nvSpPr>
          <p:cNvPr id="4" name="Foliennummernplatzhalter 3"/>
          <p:cNvSpPr>
            <a:spLocks noGrp="1"/>
          </p:cNvSpPr>
          <p:nvPr>
            <p:ph type="sldNum" sz="quarter" idx="10"/>
          </p:nvPr>
        </p:nvSpPr>
        <p:spPr/>
        <p:txBody>
          <a:bodyPr/>
          <a:lstStyle/>
          <a:p>
            <a:fld id="{FD89B21C-8A95-4E10-8683-F701B55527DB}" type="slidenum">
              <a:rPr lang="de-DE" smtClean="0"/>
              <a:t>3</a:t>
            </a:fld>
            <a:endParaRPr lang="de-DE"/>
          </a:p>
        </p:txBody>
      </p:sp>
    </p:spTree>
    <p:extLst>
      <p:ext uri="{BB962C8B-B14F-4D97-AF65-F5344CB8AC3E}">
        <p14:creationId xmlns:p14="http://schemas.microsoft.com/office/powerpoint/2010/main" val="1726750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National </a:t>
            </a:r>
            <a:r>
              <a:rPr lang="de-DE" dirty="0" err="1"/>
              <a:t>experts</a:t>
            </a:r>
            <a:r>
              <a:rPr lang="de-DE" dirty="0"/>
              <a:t>: This </a:t>
            </a:r>
            <a:r>
              <a:rPr lang="de-DE" dirty="0" err="1"/>
              <a:t>is</a:t>
            </a:r>
            <a:r>
              <a:rPr lang="de-DE" dirty="0"/>
              <a:t> a </a:t>
            </a:r>
            <a:r>
              <a:rPr lang="de-DE" dirty="0" err="1"/>
              <a:t>topic</a:t>
            </a:r>
            <a:r>
              <a:rPr lang="de-DE" dirty="0"/>
              <a:t> </a:t>
            </a:r>
            <a:r>
              <a:rPr lang="de-DE" dirty="0" err="1"/>
              <a:t>where</a:t>
            </a:r>
            <a:r>
              <a:rPr lang="de-DE" dirty="0"/>
              <a:t> </a:t>
            </a:r>
            <a:r>
              <a:rPr lang="de-DE" dirty="0" err="1"/>
              <a:t>it</a:t>
            </a:r>
            <a:r>
              <a:rPr lang="de-DE" dirty="0"/>
              <a:t> </a:t>
            </a:r>
            <a:r>
              <a:rPr lang="de-DE" dirty="0" err="1"/>
              <a:t>is</a:t>
            </a:r>
            <a:r>
              <a:rPr lang="de-DE" dirty="0"/>
              <a:t> </a:t>
            </a:r>
            <a:r>
              <a:rPr lang="de-DE" dirty="0" err="1"/>
              <a:t>highly</a:t>
            </a:r>
            <a:r>
              <a:rPr lang="de-DE" dirty="0"/>
              <a:t> </a:t>
            </a:r>
            <a:r>
              <a:rPr lang="de-DE" dirty="0" err="1"/>
              <a:t>interesting</a:t>
            </a:r>
            <a:r>
              <a:rPr lang="de-DE" dirty="0"/>
              <a:t> </a:t>
            </a:r>
            <a:r>
              <a:rPr lang="de-DE" dirty="0" err="1"/>
              <a:t>to</a:t>
            </a:r>
            <a:r>
              <a:rPr lang="de-DE" dirty="0"/>
              <a:t> </a:t>
            </a:r>
            <a:r>
              <a:rPr lang="de-DE" dirty="0" err="1"/>
              <a:t>contribute</a:t>
            </a:r>
            <a:r>
              <a:rPr lang="de-DE" dirty="0"/>
              <a:t> and </a:t>
            </a:r>
            <a:r>
              <a:rPr lang="de-DE" dirty="0" err="1"/>
              <a:t>discuss</a:t>
            </a:r>
            <a:r>
              <a:rPr lang="de-DE" dirty="0"/>
              <a:t> </a:t>
            </a:r>
            <a:r>
              <a:rPr lang="de-DE" dirty="0" err="1"/>
              <a:t>with</a:t>
            </a:r>
            <a:r>
              <a:rPr lang="de-DE" dirty="0"/>
              <a:t> national </a:t>
            </a:r>
            <a:r>
              <a:rPr lang="de-DE" dirty="0" err="1"/>
              <a:t>practitioners</a:t>
            </a:r>
            <a:r>
              <a:rPr lang="de-DE" dirty="0"/>
              <a:t>/</a:t>
            </a:r>
            <a:r>
              <a:rPr lang="de-DE" dirty="0" err="1"/>
              <a:t>the</a:t>
            </a:r>
            <a:r>
              <a:rPr lang="de-DE" dirty="0"/>
              <a:t> EDPs </a:t>
            </a:r>
            <a:r>
              <a:rPr lang="de-DE" dirty="0" err="1"/>
              <a:t>how</a:t>
            </a:r>
            <a:r>
              <a:rPr lang="de-DE" dirty="0"/>
              <a:t> </a:t>
            </a:r>
            <a:r>
              <a:rPr lang="de-DE" dirty="0" err="1"/>
              <a:t>judicial</a:t>
            </a:r>
            <a:r>
              <a:rPr lang="de-DE" dirty="0"/>
              <a:t> review </a:t>
            </a:r>
            <a:r>
              <a:rPr lang="de-DE" dirty="0" err="1"/>
              <a:t>of</a:t>
            </a:r>
            <a:r>
              <a:rPr lang="de-DE" dirty="0"/>
              <a:t> </a:t>
            </a:r>
            <a:r>
              <a:rPr lang="de-DE" dirty="0" err="1"/>
              <a:t>forum</a:t>
            </a:r>
            <a:r>
              <a:rPr lang="de-DE" dirty="0"/>
              <a:t> </a:t>
            </a:r>
            <a:r>
              <a:rPr lang="de-DE" dirty="0" err="1"/>
              <a:t>choices</a:t>
            </a:r>
            <a:r>
              <a:rPr lang="de-DE" dirty="0"/>
              <a:t> </a:t>
            </a:r>
            <a:r>
              <a:rPr lang="de-DE" dirty="0" err="1"/>
              <a:t>would</a:t>
            </a:r>
            <a:r>
              <a:rPr lang="de-DE" dirty="0"/>
              <a:t> </a:t>
            </a:r>
            <a:r>
              <a:rPr lang="de-DE" dirty="0" err="1"/>
              <a:t>work</a:t>
            </a:r>
            <a:r>
              <a:rPr lang="de-DE" dirty="0"/>
              <a:t>, </a:t>
            </a:r>
            <a:r>
              <a:rPr lang="de-DE" dirty="0" err="1"/>
              <a:t>under</a:t>
            </a:r>
            <a:r>
              <a:rPr lang="de-DE" dirty="0"/>
              <a:t> national </a:t>
            </a:r>
            <a:r>
              <a:rPr lang="de-DE" dirty="0" err="1"/>
              <a:t>law</a:t>
            </a:r>
            <a:r>
              <a:rPr lang="de-DE" dirty="0"/>
              <a:t> and in </a:t>
            </a:r>
            <a:r>
              <a:rPr lang="de-DE" dirty="0" err="1"/>
              <a:t>practice</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4</a:t>
            </a:fld>
            <a:endParaRPr lang="en-GB"/>
          </a:p>
        </p:txBody>
      </p:sp>
    </p:spTree>
    <p:extLst>
      <p:ext uri="{BB962C8B-B14F-4D97-AF65-F5344CB8AC3E}">
        <p14:creationId xmlns:p14="http://schemas.microsoft.com/office/powerpoint/2010/main" val="1292516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National </a:t>
            </a:r>
            <a:r>
              <a:rPr lang="de-DE" dirty="0" err="1"/>
              <a:t>experts</a:t>
            </a:r>
            <a:r>
              <a:rPr lang="de-DE" dirty="0"/>
              <a:t> </a:t>
            </a:r>
            <a:r>
              <a:rPr lang="de-DE" dirty="0" err="1"/>
              <a:t>could</a:t>
            </a:r>
            <a:r>
              <a:rPr lang="de-DE" dirty="0"/>
              <a:t> </a:t>
            </a:r>
            <a:r>
              <a:rPr lang="de-DE" dirty="0" err="1"/>
              <a:t>contribute</a:t>
            </a:r>
            <a:r>
              <a:rPr lang="de-DE" dirty="0"/>
              <a:t> and </a:t>
            </a:r>
            <a:r>
              <a:rPr lang="de-DE" dirty="0" err="1"/>
              <a:t>discuss</a:t>
            </a:r>
            <a:r>
              <a:rPr lang="de-DE" dirty="0"/>
              <a:t> </a:t>
            </a:r>
            <a:r>
              <a:rPr lang="de-DE" dirty="0" err="1"/>
              <a:t>with</a:t>
            </a:r>
            <a:r>
              <a:rPr lang="de-DE" dirty="0"/>
              <a:t> national </a:t>
            </a:r>
            <a:r>
              <a:rPr lang="de-DE" dirty="0" err="1"/>
              <a:t>practitioners</a:t>
            </a:r>
            <a:r>
              <a:rPr lang="de-DE" dirty="0"/>
              <a:t> </a:t>
            </a:r>
            <a:r>
              <a:rPr lang="de-DE" dirty="0" err="1"/>
              <a:t>what</a:t>
            </a:r>
            <a:r>
              <a:rPr lang="de-DE" dirty="0"/>
              <a:t> </a:t>
            </a:r>
            <a:r>
              <a:rPr lang="de-DE" dirty="0" err="1"/>
              <a:t>the</a:t>
            </a:r>
            <a:r>
              <a:rPr lang="de-DE" dirty="0"/>
              <a:t> </a:t>
            </a:r>
            <a:r>
              <a:rPr lang="de-DE" dirty="0" err="1"/>
              <a:t>competent</a:t>
            </a:r>
            <a:r>
              <a:rPr lang="de-DE" dirty="0"/>
              <a:t> national </a:t>
            </a:r>
            <a:r>
              <a:rPr lang="de-DE" dirty="0" err="1"/>
              <a:t>authorities</a:t>
            </a:r>
            <a:r>
              <a:rPr lang="de-DE" dirty="0"/>
              <a:t> </a:t>
            </a:r>
            <a:r>
              <a:rPr lang="de-DE" dirty="0" err="1"/>
              <a:t>are</a:t>
            </a:r>
            <a:r>
              <a:rPr lang="de-DE" dirty="0"/>
              <a:t> and </a:t>
            </a:r>
            <a:r>
              <a:rPr lang="de-DE" dirty="0" err="1"/>
              <a:t>what</a:t>
            </a:r>
            <a:r>
              <a:rPr lang="de-DE" dirty="0"/>
              <a:t> </a:t>
            </a:r>
            <a:r>
              <a:rPr lang="de-DE" dirty="0" err="1"/>
              <a:t>the</a:t>
            </a:r>
            <a:r>
              <a:rPr lang="de-DE" dirty="0"/>
              <a:t> „</a:t>
            </a:r>
            <a:r>
              <a:rPr lang="de-DE" dirty="0" err="1"/>
              <a:t>specific</a:t>
            </a:r>
            <a:r>
              <a:rPr lang="de-DE" dirty="0"/>
              <a:t> </a:t>
            </a:r>
            <a:r>
              <a:rPr lang="de-DE" dirty="0" err="1"/>
              <a:t>purpose</a:t>
            </a:r>
            <a:r>
              <a:rPr lang="de-DE" dirty="0"/>
              <a:t>“ </a:t>
            </a:r>
            <a:r>
              <a:rPr lang="de-DE" dirty="0" err="1"/>
              <a:t>would</a:t>
            </a:r>
            <a:r>
              <a:rPr lang="de-DE" dirty="0"/>
              <a:t> </a:t>
            </a:r>
            <a:r>
              <a:rPr lang="de-DE" dirty="0" err="1"/>
              <a:t>be</a:t>
            </a:r>
            <a:r>
              <a:rPr lang="de-DE" dirty="0"/>
              <a:t> </a:t>
            </a:r>
            <a:r>
              <a:rPr lang="de-DE" dirty="0" err="1"/>
              <a:t>from</a:t>
            </a:r>
            <a:r>
              <a:rPr lang="de-DE" dirty="0"/>
              <a:t> </a:t>
            </a:r>
            <a:r>
              <a:rPr lang="de-DE" dirty="0" err="1"/>
              <a:t>the</a:t>
            </a:r>
            <a:r>
              <a:rPr lang="de-DE" dirty="0"/>
              <a:t> </a:t>
            </a:r>
            <a:r>
              <a:rPr lang="de-DE" dirty="0" err="1"/>
              <a:t>perspective</a:t>
            </a:r>
            <a:r>
              <a:rPr lang="de-DE" dirty="0"/>
              <a:t> </a:t>
            </a:r>
            <a:r>
              <a:rPr lang="de-DE" dirty="0" err="1"/>
              <a:t>of</a:t>
            </a:r>
            <a:r>
              <a:rPr lang="de-DE" dirty="0"/>
              <a:t> national </a:t>
            </a:r>
            <a:r>
              <a:rPr lang="de-DE" dirty="0" err="1"/>
              <a:t>law</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5</a:t>
            </a:fld>
            <a:endParaRPr lang="en-GB"/>
          </a:p>
        </p:txBody>
      </p:sp>
    </p:spTree>
    <p:extLst>
      <p:ext uri="{BB962C8B-B14F-4D97-AF65-F5344CB8AC3E}">
        <p14:creationId xmlns:p14="http://schemas.microsoft.com/office/powerpoint/2010/main" val="943496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National </a:t>
            </a:r>
            <a:r>
              <a:rPr lang="de-DE" dirty="0" err="1"/>
              <a:t>experts</a:t>
            </a:r>
            <a:r>
              <a:rPr lang="de-DE" dirty="0"/>
              <a:t> </a:t>
            </a:r>
            <a:r>
              <a:rPr lang="de-DE" dirty="0" err="1"/>
              <a:t>could</a:t>
            </a:r>
            <a:r>
              <a:rPr lang="de-DE" dirty="0"/>
              <a:t> </a:t>
            </a:r>
            <a:r>
              <a:rPr lang="de-DE" dirty="0" err="1"/>
              <a:t>contribute</a:t>
            </a:r>
            <a:r>
              <a:rPr lang="de-DE" dirty="0"/>
              <a:t> and </a:t>
            </a:r>
            <a:r>
              <a:rPr lang="de-DE" dirty="0" err="1"/>
              <a:t>discuss</a:t>
            </a:r>
            <a:r>
              <a:rPr lang="de-DE" dirty="0"/>
              <a:t> </a:t>
            </a:r>
            <a:r>
              <a:rPr lang="de-DE" dirty="0" err="1"/>
              <a:t>with</a:t>
            </a:r>
            <a:r>
              <a:rPr lang="de-DE" dirty="0"/>
              <a:t> national </a:t>
            </a:r>
            <a:r>
              <a:rPr lang="de-DE" dirty="0" err="1"/>
              <a:t>practitioners</a:t>
            </a:r>
            <a:r>
              <a:rPr lang="de-DE" dirty="0"/>
              <a:t> </a:t>
            </a:r>
            <a:r>
              <a:rPr lang="de-DE" dirty="0" err="1"/>
              <a:t>which</a:t>
            </a:r>
            <a:r>
              <a:rPr lang="de-DE" dirty="0"/>
              <a:t> </a:t>
            </a:r>
            <a:r>
              <a:rPr lang="de-DE" dirty="0" err="1"/>
              <a:t>grounds</a:t>
            </a:r>
            <a:r>
              <a:rPr lang="de-DE" dirty="0"/>
              <a:t> </a:t>
            </a:r>
            <a:r>
              <a:rPr lang="de-DE" dirty="0" err="1"/>
              <a:t>of</a:t>
            </a:r>
            <a:r>
              <a:rPr lang="de-DE" dirty="0"/>
              <a:t> </a:t>
            </a:r>
            <a:r>
              <a:rPr lang="de-DE" dirty="0" err="1"/>
              <a:t>dismissal</a:t>
            </a:r>
            <a:r>
              <a:rPr lang="de-DE" dirty="0"/>
              <a:t> </a:t>
            </a:r>
            <a:r>
              <a:rPr lang="de-DE" dirty="0" err="1"/>
              <a:t>under</a:t>
            </a:r>
            <a:r>
              <a:rPr lang="de-DE" dirty="0"/>
              <a:t> national </a:t>
            </a:r>
            <a:r>
              <a:rPr lang="de-DE" dirty="0" err="1"/>
              <a:t>law</a:t>
            </a:r>
            <a:r>
              <a:rPr lang="de-DE" dirty="0"/>
              <a:t> </a:t>
            </a:r>
            <a:r>
              <a:rPr lang="de-DE" dirty="0" err="1"/>
              <a:t>would</a:t>
            </a:r>
            <a:r>
              <a:rPr lang="de-DE" dirty="0"/>
              <a:t> </a:t>
            </a:r>
            <a:r>
              <a:rPr lang="de-DE" dirty="0" err="1"/>
              <a:t>correspond</a:t>
            </a:r>
            <a:r>
              <a:rPr lang="de-DE" dirty="0"/>
              <a:t> </a:t>
            </a:r>
            <a:r>
              <a:rPr lang="de-DE" dirty="0" err="1"/>
              <a:t>to</a:t>
            </a:r>
            <a:r>
              <a:rPr lang="de-DE" dirty="0"/>
              <a:t> </a:t>
            </a:r>
            <a:r>
              <a:rPr lang="de-DE" dirty="0" err="1"/>
              <a:t>the</a:t>
            </a:r>
            <a:r>
              <a:rPr lang="de-DE" dirty="0"/>
              <a:t> </a:t>
            </a:r>
            <a:r>
              <a:rPr lang="de-DE" dirty="0" err="1"/>
              <a:t>ones</a:t>
            </a:r>
            <a:r>
              <a:rPr lang="de-DE" dirty="0"/>
              <a:t> </a:t>
            </a:r>
            <a:r>
              <a:rPr lang="de-DE" dirty="0" err="1"/>
              <a:t>listed</a:t>
            </a:r>
            <a:r>
              <a:rPr lang="de-DE" dirty="0"/>
              <a:t> in </a:t>
            </a:r>
            <a:r>
              <a:rPr lang="de-DE" dirty="0" err="1"/>
              <a:t>the</a:t>
            </a:r>
            <a:r>
              <a:rPr lang="de-DE" dirty="0"/>
              <a:t> Regulation.</a:t>
            </a:r>
          </a:p>
          <a:p>
            <a:r>
              <a:rPr lang="de-DE" dirty="0"/>
              <a:t>See also PPP and </a:t>
            </a:r>
            <a:r>
              <a:rPr lang="de-DE" dirty="0" err="1"/>
              <a:t>case</a:t>
            </a:r>
            <a:r>
              <a:rPr lang="de-DE" dirty="0"/>
              <a:t> </a:t>
            </a:r>
            <a:r>
              <a:rPr lang="de-DE" dirty="0" err="1"/>
              <a:t>study</a:t>
            </a:r>
            <a:r>
              <a:rPr lang="de-DE" dirty="0"/>
              <a:t> in Module 3 on </a:t>
            </a:r>
            <a:r>
              <a:rPr lang="de-DE" dirty="0" err="1"/>
              <a:t>dismissals</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6</a:t>
            </a:fld>
            <a:endParaRPr lang="en-GB"/>
          </a:p>
        </p:txBody>
      </p:sp>
    </p:spTree>
    <p:extLst>
      <p:ext uri="{BB962C8B-B14F-4D97-AF65-F5344CB8AC3E}">
        <p14:creationId xmlns:p14="http://schemas.microsoft.com/office/powerpoint/2010/main" val="1961449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In </a:t>
            </a:r>
            <a:r>
              <a:rPr lang="de-DE" dirty="0" err="1"/>
              <a:t>general</a:t>
            </a:r>
            <a:r>
              <a:rPr lang="de-DE" dirty="0"/>
              <a:t>, </a:t>
            </a:r>
            <a:r>
              <a:rPr lang="de-DE" dirty="0" err="1"/>
              <a:t>see</a:t>
            </a:r>
            <a:r>
              <a:rPr lang="de-DE" dirty="0"/>
              <a:t> </a:t>
            </a:r>
            <a:r>
              <a:rPr lang="de-DE" dirty="0" err="1"/>
              <a:t>note</a:t>
            </a:r>
            <a:r>
              <a:rPr lang="de-DE" dirty="0"/>
              <a:t> on </a:t>
            </a:r>
            <a:r>
              <a:rPr lang="de-DE" dirty="0" err="1"/>
              <a:t>slide</a:t>
            </a:r>
            <a:r>
              <a:rPr lang="de-DE" dirty="0"/>
              <a:t> #2: </a:t>
            </a:r>
            <a:r>
              <a:rPr lang="de-DE" dirty="0" err="1"/>
              <a:t>Where</a:t>
            </a:r>
            <a:r>
              <a:rPr lang="de-DE" dirty="0"/>
              <a:t> </a:t>
            </a:r>
            <a:r>
              <a:rPr lang="de-DE" dirty="0" err="1"/>
              <a:t>the</a:t>
            </a:r>
            <a:r>
              <a:rPr lang="de-DE" dirty="0"/>
              <a:t> </a:t>
            </a:r>
            <a:r>
              <a:rPr lang="de-DE" dirty="0" err="1"/>
              <a:t>primary</a:t>
            </a:r>
            <a:r>
              <a:rPr lang="de-DE" dirty="0"/>
              <a:t> </a:t>
            </a:r>
            <a:r>
              <a:rPr lang="de-DE" dirty="0" err="1"/>
              <a:t>target</a:t>
            </a:r>
            <a:r>
              <a:rPr lang="de-DE" dirty="0"/>
              <a:t> </a:t>
            </a:r>
            <a:r>
              <a:rPr lang="de-DE" dirty="0" err="1"/>
              <a:t>group</a:t>
            </a:r>
            <a:r>
              <a:rPr lang="de-DE" dirty="0"/>
              <a:t> </a:t>
            </a:r>
            <a:r>
              <a:rPr lang="de-DE" dirty="0" err="1"/>
              <a:t>may</a:t>
            </a:r>
            <a:r>
              <a:rPr lang="de-DE" dirty="0"/>
              <a:t> </a:t>
            </a:r>
            <a:r>
              <a:rPr lang="de-DE" dirty="0" err="1"/>
              <a:t>be</a:t>
            </a:r>
            <a:r>
              <a:rPr lang="de-DE" dirty="0"/>
              <a:t> EDPs, national </a:t>
            </a:r>
            <a:r>
              <a:rPr lang="de-DE" dirty="0" err="1"/>
              <a:t>authorities</a:t>
            </a:r>
            <a:r>
              <a:rPr lang="de-DE" dirty="0"/>
              <a:t> </a:t>
            </a:r>
            <a:r>
              <a:rPr lang="de-DE" dirty="0" err="1"/>
              <a:t>are</a:t>
            </a:r>
            <a:r>
              <a:rPr lang="de-DE" dirty="0"/>
              <a:t> </a:t>
            </a:r>
            <a:r>
              <a:rPr lang="de-DE" dirty="0" err="1"/>
              <a:t>adressed</a:t>
            </a:r>
            <a:r>
              <a:rPr lang="de-DE" dirty="0"/>
              <a:t> </a:t>
            </a:r>
            <a:r>
              <a:rPr lang="de-DE" dirty="0" err="1"/>
              <a:t>by</a:t>
            </a:r>
            <a:r>
              <a:rPr lang="de-DE" dirty="0"/>
              <a:t> </a:t>
            </a:r>
            <a:r>
              <a:rPr lang="de-DE" dirty="0" err="1"/>
              <a:t>the</a:t>
            </a:r>
            <a:r>
              <a:rPr lang="de-DE" dirty="0"/>
              <a:t> </a:t>
            </a:r>
            <a:r>
              <a:rPr lang="de-DE" dirty="0" err="1"/>
              <a:t>consultation</a:t>
            </a:r>
            <a:r>
              <a:rPr lang="en-GB" dirty="0"/>
              <a:t> under Article 39(4).</a:t>
            </a:r>
            <a:endParaRPr lang="de-DE" dirty="0"/>
          </a:p>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7</a:t>
            </a:fld>
            <a:endParaRPr lang="en-GB"/>
          </a:p>
        </p:txBody>
      </p:sp>
    </p:spTree>
    <p:extLst>
      <p:ext uri="{BB962C8B-B14F-4D97-AF65-F5344CB8AC3E}">
        <p14:creationId xmlns:p14="http://schemas.microsoft.com/office/powerpoint/2010/main" val="1536482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National </a:t>
            </a:r>
            <a:r>
              <a:rPr lang="de-DE" dirty="0" err="1"/>
              <a:t>experts</a:t>
            </a:r>
            <a:r>
              <a:rPr lang="de-DE" dirty="0"/>
              <a:t> </a:t>
            </a:r>
            <a:r>
              <a:rPr lang="de-DE" dirty="0" err="1"/>
              <a:t>could</a:t>
            </a:r>
            <a:r>
              <a:rPr lang="de-DE" dirty="0"/>
              <a:t> </a:t>
            </a:r>
            <a:r>
              <a:rPr lang="de-DE" dirty="0" err="1"/>
              <a:t>contribute</a:t>
            </a:r>
            <a:r>
              <a:rPr lang="de-DE" dirty="0"/>
              <a:t> and </a:t>
            </a:r>
            <a:r>
              <a:rPr lang="de-DE" dirty="0" err="1"/>
              <a:t>discuss</a:t>
            </a:r>
            <a:r>
              <a:rPr lang="de-DE" dirty="0"/>
              <a:t> </a:t>
            </a:r>
            <a:r>
              <a:rPr lang="de-DE" dirty="0" err="1"/>
              <a:t>with</a:t>
            </a:r>
            <a:r>
              <a:rPr lang="de-DE" dirty="0"/>
              <a:t> national </a:t>
            </a:r>
            <a:r>
              <a:rPr lang="de-DE" dirty="0" err="1"/>
              <a:t>practitioners</a:t>
            </a:r>
            <a:r>
              <a:rPr lang="de-DE" dirty="0"/>
              <a:t> </a:t>
            </a:r>
            <a:r>
              <a:rPr lang="de-DE" dirty="0" err="1"/>
              <a:t>which</a:t>
            </a:r>
            <a:r>
              <a:rPr lang="de-DE" dirty="0"/>
              <a:t> </a:t>
            </a:r>
            <a:r>
              <a:rPr lang="de-DE" dirty="0" err="1"/>
              <a:t>procedural</a:t>
            </a:r>
            <a:r>
              <a:rPr lang="de-DE" dirty="0"/>
              <a:t> </a:t>
            </a:r>
            <a:r>
              <a:rPr lang="de-DE" dirty="0" err="1"/>
              <a:t>measures</a:t>
            </a:r>
            <a:r>
              <a:rPr lang="de-DE" dirty="0"/>
              <a:t> </a:t>
            </a:r>
            <a:r>
              <a:rPr lang="de-DE" dirty="0" err="1"/>
              <a:t>under</a:t>
            </a:r>
            <a:r>
              <a:rPr lang="de-DE" dirty="0"/>
              <a:t> </a:t>
            </a:r>
            <a:r>
              <a:rPr lang="de-DE" dirty="0" err="1"/>
              <a:t>the</a:t>
            </a:r>
            <a:r>
              <a:rPr lang="de-DE" dirty="0"/>
              <a:t> </a:t>
            </a:r>
            <a:r>
              <a:rPr lang="de-DE" dirty="0" err="1"/>
              <a:t>respective</a:t>
            </a:r>
            <a:r>
              <a:rPr lang="de-DE" dirty="0"/>
              <a:t> national </a:t>
            </a:r>
            <a:r>
              <a:rPr lang="de-DE" dirty="0" err="1"/>
              <a:t>law</a:t>
            </a:r>
            <a:r>
              <a:rPr lang="de-DE" dirty="0"/>
              <a:t> </a:t>
            </a:r>
            <a:r>
              <a:rPr lang="de-DE" dirty="0" err="1"/>
              <a:t>would</a:t>
            </a:r>
            <a:r>
              <a:rPr lang="de-DE" dirty="0"/>
              <a:t> </a:t>
            </a:r>
            <a:r>
              <a:rPr lang="de-DE" dirty="0" err="1"/>
              <a:t>be</a:t>
            </a:r>
            <a:r>
              <a:rPr lang="de-DE" dirty="0"/>
              <a:t> </a:t>
            </a:r>
            <a:r>
              <a:rPr lang="de-DE" dirty="0" err="1"/>
              <a:t>ones</a:t>
            </a:r>
            <a:r>
              <a:rPr lang="de-DE" dirty="0"/>
              <a:t> </a:t>
            </a:r>
            <a:r>
              <a:rPr lang="de-DE" dirty="0" err="1"/>
              <a:t>under</a:t>
            </a:r>
            <a:r>
              <a:rPr lang="de-DE" dirty="0"/>
              <a:t> Art. 40.</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In </a:t>
            </a:r>
            <a:r>
              <a:rPr lang="de-DE" dirty="0" err="1"/>
              <a:t>general</a:t>
            </a:r>
            <a:r>
              <a:rPr lang="de-DE" dirty="0"/>
              <a:t>, </a:t>
            </a:r>
            <a:r>
              <a:rPr lang="de-DE" dirty="0" err="1"/>
              <a:t>see</a:t>
            </a:r>
            <a:r>
              <a:rPr lang="de-DE" dirty="0"/>
              <a:t> </a:t>
            </a:r>
            <a:r>
              <a:rPr lang="de-DE" dirty="0" err="1"/>
              <a:t>note</a:t>
            </a:r>
            <a:r>
              <a:rPr lang="de-DE" dirty="0"/>
              <a:t> on </a:t>
            </a:r>
            <a:r>
              <a:rPr lang="de-DE" dirty="0" err="1"/>
              <a:t>slide</a:t>
            </a:r>
            <a:r>
              <a:rPr lang="de-DE" dirty="0"/>
              <a:t> #2: </a:t>
            </a:r>
            <a:r>
              <a:rPr lang="de-DE" dirty="0" err="1"/>
              <a:t>Where</a:t>
            </a:r>
            <a:r>
              <a:rPr lang="de-DE" dirty="0"/>
              <a:t> </a:t>
            </a:r>
            <a:r>
              <a:rPr lang="de-DE" dirty="0" err="1"/>
              <a:t>the</a:t>
            </a:r>
            <a:r>
              <a:rPr lang="de-DE" dirty="0"/>
              <a:t> </a:t>
            </a:r>
            <a:r>
              <a:rPr lang="de-DE" dirty="0" err="1"/>
              <a:t>primary</a:t>
            </a:r>
            <a:r>
              <a:rPr lang="de-DE" dirty="0"/>
              <a:t> </a:t>
            </a:r>
            <a:r>
              <a:rPr lang="de-DE" dirty="0" err="1"/>
              <a:t>target</a:t>
            </a:r>
            <a:r>
              <a:rPr lang="de-DE" dirty="0"/>
              <a:t> </a:t>
            </a:r>
            <a:r>
              <a:rPr lang="de-DE" dirty="0" err="1"/>
              <a:t>group</a:t>
            </a:r>
            <a:r>
              <a:rPr lang="de-DE" dirty="0"/>
              <a:t> </a:t>
            </a:r>
            <a:r>
              <a:rPr lang="de-DE" dirty="0" err="1"/>
              <a:t>may</a:t>
            </a:r>
            <a:r>
              <a:rPr lang="de-DE" dirty="0"/>
              <a:t> </a:t>
            </a:r>
            <a:r>
              <a:rPr lang="de-DE" dirty="0" err="1"/>
              <a:t>be</a:t>
            </a:r>
            <a:r>
              <a:rPr lang="de-DE" dirty="0"/>
              <a:t> EDPs, national </a:t>
            </a:r>
            <a:r>
              <a:rPr lang="de-DE" dirty="0" err="1"/>
              <a:t>courts</a:t>
            </a:r>
            <a:r>
              <a:rPr lang="de-DE" dirty="0"/>
              <a:t> </a:t>
            </a:r>
            <a:r>
              <a:rPr lang="de-DE" dirty="0" err="1"/>
              <a:t>may</a:t>
            </a:r>
            <a:r>
              <a:rPr lang="de-DE" dirty="0"/>
              <a:t> </a:t>
            </a:r>
            <a:r>
              <a:rPr lang="de-DE" dirty="0" err="1"/>
              <a:t>have</a:t>
            </a:r>
            <a:r>
              <a:rPr lang="de-DE" dirty="0"/>
              <a:t> a </a:t>
            </a:r>
            <a:r>
              <a:rPr lang="de-DE" dirty="0" err="1"/>
              <a:t>role</a:t>
            </a:r>
            <a:r>
              <a:rPr lang="de-DE" dirty="0"/>
              <a:t> in </a:t>
            </a:r>
            <a:r>
              <a:rPr lang="de-DE" dirty="0" err="1"/>
              <a:t>the</a:t>
            </a:r>
            <a:r>
              <a:rPr lang="de-DE" dirty="0"/>
              <a:t> </a:t>
            </a:r>
            <a:r>
              <a:rPr lang="de-DE" dirty="0" err="1"/>
              <a:t>decision</a:t>
            </a:r>
            <a:r>
              <a:rPr lang="de-DE" dirty="0"/>
              <a:t> in </a:t>
            </a:r>
            <a:r>
              <a:rPr lang="de-DE" dirty="0" err="1"/>
              <a:t>the</a:t>
            </a:r>
            <a:r>
              <a:rPr lang="en-US" dirty="0"/>
              <a:t> </a:t>
            </a:r>
            <a:r>
              <a:rPr lang="en-GB" dirty="0"/>
              <a:t>simplified prosecution procedure under Article 40.</a:t>
            </a:r>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8</a:t>
            </a:fld>
            <a:endParaRPr lang="en-GB"/>
          </a:p>
        </p:txBody>
      </p:sp>
    </p:spTree>
    <p:extLst>
      <p:ext uri="{BB962C8B-B14F-4D97-AF65-F5344CB8AC3E}">
        <p14:creationId xmlns:p14="http://schemas.microsoft.com/office/powerpoint/2010/main" val="3944643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9</a:t>
            </a:fld>
            <a:endParaRPr lang="en-GB"/>
          </a:p>
        </p:txBody>
      </p:sp>
    </p:spTree>
    <p:extLst>
      <p:ext uri="{BB962C8B-B14F-4D97-AF65-F5344CB8AC3E}">
        <p14:creationId xmlns:p14="http://schemas.microsoft.com/office/powerpoint/2010/main" val="9558431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D6A5DC3-65FA-44A1-B227-31C7D26446A5}" type="slidenum">
              <a:rPr lang="de-DE" smtClean="0"/>
              <a:t>‹#›</a:t>
            </a:fld>
            <a:endParaRPr lang="de-DE"/>
          </a:p>
        </p:txBody>
      </p:sp>
    </p:spTree>
    <p:extLst>
      <p:ext uri="{BB962C8B-B14F-4D97-AF65-F5344CB8AC3E}">
        <p14:creationId xmlns:p14="http://schemas.microsoft.com/office/powerpoint/2010/main" val="205076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t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9"/>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 id="2147483670" r:id="rId16"/>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n-US" dirty="0">
                <a:solidFill>
                  <a:schemeClr val="bg1"/>
                </a:solidFill>
              </a:rPr>
              <a:t>Working with the EPPO at </a:t>
            </a:r>
            <a:r>
              <a:rPr lang="en-US" dirty="0" err="1">
                <a:solidFill>
                  <a:schemeClr val="bg1"/>
                </a:solidFill>
              </a:rPr>
              <a:t>decentralised</a:t>
            </a:r>
            <a:r>
              <a:rPr lang="en-US" dirty="0">
                <a:solidFill>
                  <a:schemeClr val="bg1"/>
                </a:solidFill>
              </a:rPr>
              <a:t> level – </a:t>
            </a:r>
            <a:br>
              <a:rPr lang="en-US" dirty="0">
                <a:solidFill>
                  <a:schemeClr val="bg1"/>
                </a:solidFill>
              </a:rPr>
            </a:br>
            <a:r>
              <a:rPr lang="en-US" dirty="0">
                <a:solidFill>
                  <a:schemeClr val="bg1"/>
                </a:solidFill>
              </a:rPr>
              <a:t>Training materials for prosecutors and investigating judges</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2E9AE0C4-4443-4F05-A59F-E60ECB005089}"/>
              </a:ext>
            </a:extLst>
          </p:cNvPr>
          <p:cNvSpPr txBox="1"/>
          <p:nvPr/>
        </p:nvSpPr>
        <p:spPr>
          <a:xfrm>
            <a:off x="511728" y="1501372"/>
            <a:ext cx="11041235" cy="2862322"/>
          </a:xfrm>
          <a:prstGeom prst="rect">
            <a:avLst/>
          </a:prstGeom>
          <a:noFill/>
        </p:spPr>
        <p:txBody>
          <a:bodyPr wrap="square" rtlCol="0">
            <a:spAutoFit/>
          </a:bodyPr>
          <a:lstStyle/>
          <a:p>
            <a:r>
              <a:rPr lang="en-US" sz="60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Esitutkinnan</a:t>
            </a:r>
            <a:r>
              <a:rPr lang="en-US"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r>
              <a:rPr lang="en-US" sz="60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päättäminen</a:t>
            </a:r>
            <a:r>
              <a:rPr lang="en-US"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ja </a:t>
            </a:r>
            <a:r>
              <a:rPr lang="en-US" sz="60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syyttäminen</a:t>
            </a:r>
            <a:r>
              <a:rPr lang="en-US"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r>
              <a:rPr lang="en-US" sz="60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kansallisessa</a:t>
            </a:r>
            <a:r>
              <a:rPr lang="en-US"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r>
              <a:rPr lang="en-US" sz="60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tuomioistuimessa</a:t>
            </a:r>
            <a:endParaRPr lang="hu-HU"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n-US" dirty="0" err="1"/>
              <a:t>Artikla</a:t>
            </a:r>
            <a:r>
              <a:rPr lang="en-US" dirty="0"/>
              <a:t> 40 – </a:t>
            </a:r>
            <a:r>
              <a:rPr lang="en-GB" dirty="0" err="1"/>
              <a:t>Yksinkertaistetut</a:t>
            </a:r>
            <a:r>
              <a:rPr lang="en-GB" dirty="0"/>
              <a:t> </a:t>
            </a:r>
            <a:r>
              <a:rPr lang="en-GB" dirty="0" err="1"/>
              <a:t>syyttämismenettelyt</a:t>
            </a:r>
            <a:endParaRPr lang="de-DE" dirty="0"/>
          </a:p>
        </p:txBody>
      </p:sp>
      <p:sp>
        <p:nvSpPr>
          <p:cNvPr id="3" name="Inhaltsplatzhalter 2"/>
          <p:cNvSpPr>
            <a:spLocks noGrp="1"/>
          </p:cNvSpPr>
          <p:nvPr>
            <p:ph idx="1"/>
          </p:nvPr>
        </p:nvSpPr>
        <p:spPr/>
        <p:txBody>
          <a:bodyPr>
            <a:normAutofit lnSpcReduction="10000"/>
          </a:bodyPr>
          <a:lstStyle/>
          <a:p>
            <a:pPr marL="0" indent="0" algn="just">
              <a:buNone/>
            </a:pPr>
            <a:r>
              <a:rPr lang="en-US" sz="1800" dirty="0" err="1">
                <a:solidFill>
                  <a:prstClr val="black"/>
                </a:solidFill>
                <a:latin typeface="+mn-lt"/>
              </a:rPr>
              <a:t>Artikla</a:t>
            </a:r>
            <a:r>
              <a:rPr lang="en-US" sz="1800" dirty="0">
                <a:solidFill>
                  <a:prstClr val="black"/>
                </a:solidFill>
                <a:latin typeface="+mn-lt"/>
              </a:rPr>
              <a:t> </a:t>
            </a:r>
            <a:r>
              <a:rPr lang="de-DE" sz="1800" dirty="0">
                <a:solidFill>
                  <a:prstClr val="black"/>
                </a:solidFill>
                <a:latin typeface="+mn-lt"/>
              </a:rPr>
              <a:t>40(1) EPPO </a:t>
            </a:r>
            <a:r>
              <a:rPr lang="de-DE" sz="1800" dirty="0" err="1">
                <a:solidFill>
                  <a:prstClr val="black"/>
                </a:solidFill>
                <a:latin typeface="+mn-lt"/>
              </a:rPr>
              <a:t>Asetus</a:t>
            </a:r>
            <a:r>
              <a:rPr lang="en-US" sz="1800" dirty="0">
                <a:solidFill>
                  <a:prstClr val="black"/>
                </a:solidFill>
                <a:latin typeface="+mn-lt"/>
              </a:rPr>
              <a:t>: “… Jos EPPO </a:t>
            </a:r>
            <a:r>
              <a:rPr lang="en-US" sz="1800" dirty="0" err="1">
                <a:solidFill>
                  <a:prstClr val="black"/>
                </a:solidFill>
                <a:latin typeface="+mn-lt"/>
              </a:rPr>
              <a:t>käyttää</a:t>
            </a:r>
            <a:r>
              <a:rPr lang="en-US" sz="1800" dirty="0">
                <a:solidFill>
                  <a:prstClr val="black"/>
                </a:solidFill>
                <a:latin typeface="+mn-lt"/>
              </a:rPr>
              <a:t> </a:t>
            </a:r>
            <a:r>
              <a:rPr lang="en-US" sz="1800" dirty="0" err="1">
                <a:solidFill>
                  <a:prstClr val="black"/>
                </a:solidFill>
                <a:latin typeface="+mn-lt"/>
              </a:rPr>
              <a:t>toimivaltaansa</a:t>
            </a:r>
            <a:r>
              <a:rPr lang="en-US" sz="1800" dirty="0">
                <a:solidFill>
                  <a:prstClr val="black"/>
                </a:solidFill>
                <a:latin typeface="+mn-lt"/>
              </a:rPr>
              <a:t> </a:t>
            </a:r>
            <a:r>
              <a:rPr lang="en-US" sz="1800" dirty="0" err="1">
                <a:solidFill>
                  <a:prstClr val="black"/>
                </a:solidFill>
                <a:latin typeface="+mn-lt"/>
              </a:rPr>
              <a:t>direktiivin</a:t>
            </a:r>
            <a:r>
              <a:rPr lang="en-US" sz="1800" dirty="0">
                <a:solidFill>
                  <a:prstClr val="black"/>
                </a:solidFill>
                <a:latin typeface="+mn-lt"/>
              </a:rPr>
              <a:t> (EU) 2017/1371 (PIF </a:t>
            </a:r>
            <a:r>
              <a:rPr lang="en-US" sz="1800" dirty="0" err="1">
                <a:solidFill>
                  <a:prstClr val="black"/>
                </a:solidFill>
                <a:latin typeface="+mn-lt"/>
              </a:rPr>
              <a:t>Direktiivi</a:t>
            </a:r>
            <a:r>
              <a:rPr lang="en-US" sz="1800" dirty="0">
                <a:solidFill>
                  <a:prstClr val="black"/>
                </a:solidFill>
                <a:latin typeface="+mn-lt"/>
              </a:rPr>
              <a:t>) 3 </a:t>
            </a:r>
            <a:r>
              <a:rPr lang="en-US" sz="1800" dirty="0" err="1">
                <a:solidFill>
                  <a:prstClr val="black"/>
                </a:solidFill>
                <a:latin typeface="+mn-lt"/>
              </a:rPr>
              <a:t>artiklan</a:t>
            </a:r>
            <a:r>
              <a:rPr lang="en-US" sz="1800" dirty="0">
                <a:solidFill>
                  <a:prstClr val="black"/>
                </a:solidFill>
                <a:latin typeface="+mn-lt"/>
              </a:rPr>
              <a:t> 2 </a:t>
            </a:r>
            <a:r>
              <a:rPr lang="en-US" sz="1800" dirty="0" err="1">
                <a:solidFill>
                  <a:prstClr val="black"/>
                </a:solidFill>
                <a:latin typeface="+mn-lt"/>
              </a:rPr>
              <a:t>kohdan</a:t>
            </a:r>
            <a:r>
              <a:rPr lang="en-US" sz="1800" dirty="0">
                <a:solidFill>
                  <a:prstClr val="black"/>
                </a:solidFill>
                <a:latin typeface="+mn-lt"/>
              </a:rPr>
              <a:t> a ja b </a:t>
            </a:r>
            <a:r>
              <a:rPr lang="en-US" sz="1800" dirty="0" err="1">
                <a:solidFill>
                  <a:prstClr val="black"/>
                </a:solidFill>
                <a:latin typeface="+mn-lt"/>
              </a:rPr>
              <a:t>alakohdassa</a:t>
            </a:r>
            <a:r>
              <a:rPr lang="en-US" sz="1800" dirty="0">
                <a:solidFill>
                  <a:prstClr val="black"/>
                </a:solidFill>
                <a:latin typeface="+mn-lt"/>
              </a:rPr>
              <a:t> </a:t>
            </a:r>
            <a:r>
              <a:rPr lang="en-US" sz="1800" dirty="0" err="1">
                <a:solidFill>
                  <a:prstClr val="black"/>
                </a:solidFill>
                <a:latin typeface="+mn-lt"/>
              </a:rPr>
              <a:t>tarkoitettujen</a:t>
            </a:r>
            <a:r>
              <a:rPr lang="en-US" sz="1800" dirty="0">
                <a:solidFill>
                  <a:prstClr val="black"/>
                </a:solidFill>
                <a:latin typeface="+mn-lt"/>
              </a:rPr>
              <a:t> </a:t>
            </a:r>
            <a:r>
              <a:rPr lang="en-US" sz="1800" dirty="0" err="1">
                <a:solidFill>
                  <a:prstClr val="black"/>
                </a:solidFill>
                <a:latin typeface="+mn-lt"/>
              </a:rPr>
              <a:t>rikosten</a:t>
            </a:r>
            <a:r>
              <a:rPr lang="en-US" sz="1800" dirty="0">
                <a:solidFill>
                  <a:prstClr val="black"/>
                </a:solidFill>
                <a:latin typeface="+mn-lt"/>
              </a:rPr>
              <a:t> </a:t>
            </a:r>
            <a:r>
              <a:rPr lang="en-US" sz="1800" dirty="0" err="1">
                <a:solidFill>
                  <a:prstClr val="black"/>
                </a:solidFill>
                <a:latin typeface="+mn-lt"/>
              </a:rPr>
              <a:t>osalta</a:t>
            </a:r>
            <a:r>
              <a:rPr lang="en-US" sz="1800" dirty="0">
                <a:solidFill>
                  <a:prstClr val="black"/>
                </a:solidFill>
                <a:latin typeface="+mn-lt"/>
              </a:rPr>
              <a:t> (</a:t>
            </a:r>
            <a:r>
              <a:rPr lang="en-US" sz="1800" b="1" dirty="0" err="1">
                <a:solidFill>
                  <a:prstClr val="black"/>
                </a:solidFill>
                <a:latin typeface="+mn-lt"/>
              </a:rPr>
              <a:t>hankintoihin</a:t>
            </a:r>
            <a:r>
              <a:rPr lang="en-US" sz="1800" b="1" dirty="0">
                <a:solidFill>
                  <a:prstClr val="black"/>
                </a:solidFill>
                <a:latin typeface="+mn-lt"/>
              </a:rPr>
              <a:t>/</a:t>
            </a:r>
            <a:r>
              <a:rPr lang="en-US" sz="1800" b="1" dirty="0" err="1">
                <a:solidFill>
                  <a:prstClr val="black"/>
                </a:solidFill>
                <a:latin typeface="+mn-lt"/>
              </a:rPr>
              <a:t>ei-hankintoihin</a:t>
            </a:r>
            <a:r>
              <a:rPr lang="en-US" sz="1800" b="1" dirty="0">
                <a:solidFill>
                  <a:prstClr val="black"/>
                </a:solidFill>
                <a:latin typeface="+mn-lt"/>
              </a:rPr>
              <a:t> </a:t>
            </a:r>
            <a:r>
              <a:rPr lang="en-US" sz="1800" b="1" dirty="0" err="1">
                <a:solidFill>
                  <a:prstClr val="black"/>
                </a:solidFill>
                <a:latin typeface="+mn-lt"/>
              </a:rPr>
              <a:t>liittyvät</a:t>
            </a:r>
            <a:r>
              <a:rPr lang="en-US" sz="1800" b="1" dirty="0">
                <a:solidFill>
                  <a:prstClr val="black"/>
                </a:solidFill>
                <a:latin typeface="+mn-lt"/>
              </a:rPr>
              <a:t> </a:t>
            </a:r>
            <a:r>
              <a:rPr lang="en-US" sz="1800" b="1" dirty="0" err="1">
                <a:solidFill>
                  <a:prstClr val="black"/>
                </a:solidFill>
                <a:latin typeface="+mn-lt"/>
              </a:rPr>
              <a:t>petokset</a:t>
            </a:r>
            <a:r>
              <a:rPr lang="en-US" sz="1800" dirty="0">
                <a:solidFill>
                  <a:prstClr val="black"/>
                </a:solidFill>
                <a:latin typeface="+mn-lt"/>
              </a:rPr>
              <a:t>) ja </a:t>
            </a:r>
            <a:r>
              <a:rPr lang="en-US" sz="1800" dirty="0" err="1">
                <a:solidFill>
                  <a:prstClr val="black"/>
                </a:solidFill>
                <a:latin typeface="+mn-lt"/>
              </a:rPr>
              <a:t>jos</a:t>
            </a:r>
            <a:r>
              <a:rPr lang="en-US" sz="1800" dirty="0">
                <a:solidFill>
                  <a:prstClr val="black"/>
                </a:solidFill>
                <a:latin typeface="+mn-lt"/>
              </a:rPr>
              <a:t> </a:t>
            </a:r>
            <a:r>
              <a:rPr lang="en-US" sz="1800" dirty="0" err="1">
                <a:solidFill>
                  <a:prstClr val="black"/>
                </a:solidFill>
                <a:latin typeface="+mn-lt"/>
              </a:rPr>
              <a:t>unionin</a:t>
            </a:r>
            <a:r>
              <a:rPr lang="en-US" sz="1800" dirty="0">
                <a:solidFill>
                  <a:prstClr val="black"/>
                </a:solidFill>
                <a:latin typeface="+mn-lt"/>
              </a:rPr>
              <a:t> </a:t>
            </a:r>
            <a:r>
              <a:rPr lang="en-US" sz="1800" dirty="0" err="1">
                <a:solidFill>
                  <a:prstClr val="black"/>
                </a:solidFill>
                <a:latin typeface="+mn-lt"/>
              </a:rPr>
              <a:t>taloudellisille</a:t>
            </a:r>
            <a:r>
              <a:rPr lang="en-US" sz="1800" dirty="0">
                <a:solidFill>
                  <a:prstClr val="black"/>
                </a:solidFill>
                <a:latin typeface="+mn-lt"/>
              </a:rPr>
              <a:t> </a:t>
            </a:r>
            <a:r>
              <a:rPr lang="en-US" sz="1800" dirty="0" err="1">
                <a:solidFill>
                  <a:prstClr val="black"/>
                </a:solidFill>
                <a:latin typeface="+mn-lt"/>
              </a:rPr>
              <a:t>eduille</a:t>
            </a:r>
            <a:r>
              <a:rPr lang="en-US" sz="1800" dirty="0">
                <a:solidFill>
                  <a:prstClr val="black"/>
                </a:solidFill>
                <a:latin typeface="+mn-lt"/>
              </a:rPr>
              <a:t> </a:t>
            </a:r>
            <a:r>
              <a:rPr lang="en-US" sz="1800" dirty="0" err="1">
                <a:solidFill>
                  <a:prstClr val="black"/>
                </a:solidFill>
                <a:latin typeface="+mn-lt"/>
              </a:rPr>
              <a:t>aiheutunut</a:t>
            </a:r>
            <a:r>
              <a:rPr lang="en-US" sz="1800" dirty="0">
                <a:solidFill>
                  <a:prstClr val="black"/>
                </a:solidFill>
                <a:latin typeface="+mn-lt"/>
              </a:rPr>
              <a:t> tai </a:t>
            </a:r>
            <a:r>
              <a:rPr lang="en-US" sz="1800" dirty="0" err="1">
                <a:solidFill>
                  <a:prstClr val="black"/>
                </a:solidFill>
                <a:latin typeface="+mn-lt"/>
              </a:rPr>
              <a:t>todennäköiesti</a:t>
            </a:r>
            <a:r>
              <a:rPr lang="en-US" sz="1800" dirty="0">
                <a:solidFill>
                  <a:prstClr val="black"/>
                </a:solidFill>
                <a:latin typeface="+mn-lt"/>
              </a:rPr>
              <a:t> </a:t>
            </a:r>
            <a:r>
              <a:rPr lang="en-US" sz="1800" dirty="0" err="1">
                <a:solidFill>
                  <a:prstClr val="black"/>
                </a:solidFill>
                <a:latin typeface="+mn-lt"/>
              </a:rPr>
              <a:t>aiheutuva</a:t>
            </a:r>
            <a:r>
              <a:rPr lang="en-US" sz="1800" dirty="0">
                <a:solidFill>
                  <a:prstClr val="black"/>
                </a:solidFill>
                <a:latin typeface="+mn-lt"/>
              </a:rPr>
              <a:t> </a:t>
            </a:r>
            <a:r>
              <a:rPr lang="en-US" sz="1800" b="1" dirty="0" err="1">
                <a:solidFill>
                  <a:prstClr val="black"/>
                </a:solidFill>
                <a:latin typeface="+mn-lt"/>
              </a:rPr>
              <a:t>vahinko</a:t>
            </a:r>
            <a:r>
              <a:rPr lang="en-US" sz="1800" b="1" dirty="0">
                <a:solidFill>
                  <a:prstClr val="black"/>
                </a:solidFill>
                <a:latin typeface="+mn-lt"/>
              </a:rPr>
              <a:t> </a:t>
            </a:r>
            <a:r>
              <a:rPr lang="en-US" sz="1800" b="1" dirty="0" err="1">
                <a:solidFill>
                  <a:prstClr val="black"/>
                </a:solidFill>
                <a:latin typeface="+mn-lt"/>
              </a:rPr>
              <a:t>ei</a:t>
            </a:r>
            <a:r>
              <a:rPr lang="en-US" sz="1800" b="1" dirty="0">
                <a:solidFill>
                  <a:prstClr val="black"/>
                </a:solidFill>
                <a:latin typeface="+mn-lt"/>
              </a:rPr>
              <a:t> ole </a:t>
            </a:r>
            <a:r>
              <a:rPr lang="en-US" sz="1800" b="1" dirty="0" err="1">
                <a:solidFill>
                  <a:prstClr val="black"/>
                </a:solidFill>
                <a:latin typeface="+mn-lt"/>
              </a:rPr>
              <a:t>suurempi</a:t>
            </a:r>
            <a:r>
              <a:rPr lang="en-US" sz="1800" b="1" dirty="0">
                <a:solidFill>
                  <a:prstClr val="black"/>
                </a:solidFill>
                <a:latin typeface="+mn-lt"/>
              </a:rPr>
              <a:t> </a:t>
            </a:r>
            <a:r>
              <a:rPr lang="en-US" sz="1800" dirty="0" err="1">
                <a:solidFill>
                  <a:prstClr val="black"/>
                </a:solidFill>
                <a:latin typeface="+mn-lt"/>
              </a:rPr>
              <a:t>kuin</a:t>
            </a:r>
            <a:r>
              <a:rPr lang="en-US" sz="1800" dirty="0">
                <a:solidFill>
                  <a:prstClr val="black"/>
                </a:solidFill>
                <a:latin typeface="+mn-lt"/>
              </a:rPr>
              <a:t> </a:t>
            </a:r>
            <a:r>
              <a:rPr lang="en-US" sz="1800" dirty="0" err="1">
                <a:solidFill>
                  <a:prstClr val="black"/>
                </a:solidFill>
                <a:latin typeface="+mn-lt"/>
              </a:rPr>
              <a:t>toiselle</a:t>
            </a:r>
            <a:r>
              <a:rPr lang="en-US" sz="1800" dirty="0">
                <a:solidFill>
                  <a:prstClr val="black"/>
                </a:solidFill>
                <a:latin typeface="+mn-lt"/>
              </a:rPr>
              <a:t> </a:t>
            </a:r>
            <a:r>
              <a:rPr lang="en-US" sz="1800" dirty="0" err="1">
                <a:solidFill>
                  <a:prstClr val="black"/>
                </a:solidFill>
                <a:latin typeface="+mn-lt"/>
              </a:rPr>
              <a:t>uhrille</a:t>
            </a:r>
            <a:r>
              <a:rPr lang="en-US" sz="1800" dirty="0">
                <a:solidFill>
                  <a:prstClr val="black"/>
                </a:solidFill>
                <a:latin typeface="+mn-lt"/>
              </a:rPr>
              <a:t> </a:t>
            </a:r>
            <a:r>
              <a:rPr lang="en-US" sz="1800" dirty="0" err="1">
                <a:solidFill>
                  <a:prstClr val="black"/>
                </a:solidFill>
                <a:latin typeface="+mn-lt"/>
              </a:rPr>
              <a:t>aiheutunut</a:t>
            </a:r>
            <a:r>
              <a:rPr lang="en-US" sz="1800" dirty="0">
                <a:solidFill>
                  <a:prstClr val="black"/>
                </a:solidFill>
                <a:latin typeface="+mn-lt"/>
              </a:rPr>
              <a:t> tai </a:t>
            </a:r>
            <a:r>
              <a:rPr lang="en-US" sz="1800" dirty="0" err="1">
                <a:solidFill>
                  <a:prstClr val="black"/>
                </a:solidFill>
                <a:latin typeface="+mn-lt"/>
              </a:rPr>
              <a:t>todennäköisesti</a:t>
            </a:r>
            <a:r>
              <a:rPr lang="en-US" sz="1800" dirty="0">
                <a:solidFill>
                  <a:prstClr val="black"/>
                </a:solidFill>
                <a:latin typeface="+mn-lt"/>
              </a:rPr>
              <a:t> </a:t>
            </a:r>
            <a:r>
              <a:rPr lang="en-US" sz="1800" dirty="0" err="1">
                <a:solidFill>
                  <a:prstClr val="black"/>
                </a:solidFill>
                <a:latin typeface="+mn-lt"/>
              </a:rPr>
              <a:t>aiheutuva</a:t>
            </a:r>
            <a:r>
              <a:rPr lang="en-US" sz="1800" dirty="0">
                <a:solidFill>
                  <a:prstClr val="black"/>
                </a:solidFill>
                <a:latin typeface="+mn-lt"/>
              </a:rPr>
              <a:t> </a:t>
            </a:r>
            <a:r>
              <a:rPr lang="en-US" sz="1800" dirty="0" err="1">
                <a:solidFill>
                  <a:prstClr val="black"/>
                </a:solidFill>
                <a:latin typeface="+mn-lt"/>
              </a:rPr>
              <a:t>vahinko</a:t>
            </a:r>
            <a:r>
              <a:rPr lang="en-US" sz="1800" dirty="0">
                <a:solidFill>
                  <a:prstClr val="black"/>
                </a:solidFill>
                <a:latin typeface="+mn-lt"/>
              </a:rPr>
              <a:t>, </a:t>
            </a:r>
            <a:r>
              <a:rPr lang="en-US" sz="1800" dirty="0" err="1">
                <a:solidFill>
                  <a:prstClr val="black"/>
                </a:solidFill>
                <a:latin typeface="+mn-lt"/>
              </a:rPr>
              <a:t>asiaa</a:t>
            </a:r>
            <a:r>
              <a:rPr lang="en-US" sz="1800" dirty="0">
                <a:solidFill>
                  <a:prstClr val="black"/>
                </a:solidFill>
                <a:latin typeface="+mn-lt"/>
              </a:rPr>
              <a:t> </a:t>
            </a:r>
            <a:r>
              <a:rPr lang="en-US" sz="1800" dirty="0" err="1">
                <a:solidFill>
                  <a:prstClr val="black"/>
                </a:solidFill>
                <a:latin typeface="+mn-lt"/>
              </a:rPr>
              <a:t>käsittelevä</a:t>
            </a:r>
            <a:r>
              <a:rPr lang="en-US" sz="1800" dirty="0">
                <a:solidFill>
                  <a:prstClr val="black"/>
                </a:solidFill>
                <a:latin typeface="+mn-lt"/>
              </a:rPr>
              <a:t> EDP </a:t>
            </a:r>
            <a:r>
              <a:rPr lang="en-US" sz="1800" b="1" dirty="0" err="1">
                <a:solidFill>
                  <a:prstClr val="black"/>
                </a:solidFill>
                <a:latin typeface="+mn-lt"/>
              </a:rPr>
              <a:t>kuulee</a:t>
            </a:r>
            <a:r>
              <a:rPr lang="en-US" sz="1800" b="1" dirty="0">
                <a:solidFill>
                  <a:prstClr val="black"/>
                </a:solidFill>
                <a:latin typeface="+mn-lt"/>
              </a:rPr>
              <a:t> </a:t>
            </a:r>
            <a:r>
              <a:rPr lang="en-US" sz="1800" b="1" dirty="0" err="1">
                <a:solidFill>
                  <a:prstClr val="black"/>
                </a:solidFill>
                <a:latin typeface="+mn-lt"/>
              </a:rPr>
              <a:t>kansallisia</a:t>
            </a:r>
            <a:r>
              <a:rPr lang="en-US" sz="1800" b="1" dirty="0">
                <a:solidFill>
                  <a:prstClr val="black"/>
                </a:solidFill>
                <a:latin typeface="+mn-lt"/>
              </a:rPr>
              <a:t> </a:t>
            </a:r>
            <a:r>
              <a:rPr lang="en-US" sz="1800" b="1" dirty="0" err="1">
                <a:solidFill>
                  <a:prstClr val="black"/>
                </a:solidFill>
                <a:latin typeface="+mn-lt"/>
              </a:rPr>
              <a:t>syyttäjäviranomaisia</a:t>
            </a:r>
            <a:r>
              <a:rPr lang="en-US" sz="1800" b="1" dirty="0">
                <a:solidFill>
                  <a:prstClr val="black"/>
                </a:solidFill>
                <a:latin typeface="+mn-lt"/>
              </a:rPr>
              <a:t> </a:t>
            </a:r>
            <a:r>
              <a:rPr lang="en-US" sz="1800" dirty="0" err="1">
                <a:solidFill>
                  <a:prstClr val="black"/>
                </a:solidFill>
                <a:latin typeface="+mn-lt"/>
              </a:rPr>
              <a:t>ennen</a:t>
            </a:r>
            <a:r>
              <a:rPr lang="en-US" sz="1800" dirty="0">
                <a:solidFill>
                  <a:prstClr val="black"/>
                </a:solidFill>
                <a:latin typeface="+mn-lt"/>
              </a:rPr>
              <a:t> </a:t>
            </a:r>
            <a:r>
              <a:rPr lang="en-US" sz="1800" dirty="0" err="1">
                <a:solidFill>
                  <a:prstClr val="black"/>
                </a:solidFill>
                <a:latin typeface="+mn-lt"/>
              </a:rPr>
              <a:t>kuin</a:t>
            </a:r>
            <a:r>
              <a:rPr lang="en-US" sz="1800" dirty="0">
                <a:solidFill>
                  <a:prstClr val="black"/>
                </a:solidFill>
                <a:latin typeface="+mn-lt"/>
              </a:rPr>
              <a:t> </a:t>
            </a:r>
            <a:r>
              <a:rPr lang="en-US" sz="1800" dirty="0" err="1">
                <a:solidFill>
                  <a:prstClr val="black"/>
                </a:solidFill>
                <a:latin typeface="+mn-lt"/>
              </a:rPr>
              <a:t>ehdottaa</a:t>
            </a:r>
            <a:r>
              <a:rPr lang="en-US" sz="1800" dirty="0">
                <a:solidFill>
                  <a:prstClr val="black"/>
                </a:solidFill>
                <a:latin typeface="+mn-lt"/>
              </a:rPr>
              <a:t> </a:t>
            </a:r>
            <a:r>
              <a:rPr lang="en-US" sz="1800" dirty="0" err="1">
                <a:solidFill>
                  <a:prstClr val="black"/>
                </a:solidFill>
                <a:latin typeface="+mn-lt"/>
              </a:rPr>
              <a:t>yksinkertaistetun</a:t>
            </a:r>
            <a:r>
              <a:rPr lang="en-US" sz="1800" dirty="0">
                <a:solidFill>
                  <a:prstClr val="black"/>
                </a:solidFill>
                <a:latin typeface="+mn-lt"/>
              </a:rPr>
              <a:t> </a:t>
            </a:r>
            <a:r>
              <a:rPr lang="en-US" sz="1800" dirty="0" err="1">
                <a:solidFill>
                  <a:prstClr val="black"/>
                </a:solidFill>
                <a:latin typeface="+mn-lt"/>
              </a:rPr>
              <a:t>syyttämismenettelyn</a:t>
            </a:r>
            <a:r>
              <a:rPr lang="en-US" sz="1800" dirty="0">
                <a:solidFill>
                  <a:prstClr val="black"/>
                </a:solidFill>
                <a:latin typeface="+mn-lt"/>
              </a:rPr>
              <a:t> </a:t>
            </a:r>
            <a:r>
              <a:rPr lang="en-US" sz="1800" dirty="0" err="1">
                <a:solidFill>
                  <a:prstClr val="black"/>
                </a:solidFill>
                <a:latin typeface="+mn-lt"/>
              </a:rPr>
              <a:t>soveltamista</a:t>
            </a:r>
            <a:r>
              <a:rPr lang="en-US" sz="1800" dirty="0">
                <a:solidFill>
                  <a:prstClr val="black"/>
                </a:solidFill>
                <a:latin typeface="+mn-lt"/>
              </a:rPr>
              <a:t>. “</a:t>
            </a:r>
          </a:p>
          <a:p>
            <a:pPr lvl="1" algn="just">
              <a:buFont typeface="Wingdings" panose="05000000000000000000" pitchFamily="2" charset="2"/>
              <a:buChar char="Ø"/>
            </a:pPr>
            <a:endParaRPr lang="en-US" sz="1700" b="1" dirty="0">
              <a:solidFill>
                <a:prstClr val="black"/>
              </a:solidFill>
              <a:latin typeface="+mn-lt"/>
            </a:endParaRPr>
          </a:p>
          <a:p>
            <a:pPr lvl="1" algn="just">
              <a:buFont typeface="Wingdings" panose="05000000000000000000" pitchFamily="2" charset="2"/>
              <a:buChar char="Ø"/>
            </a:pPr>
            <a:r>
              <a:rPr lang="en-US" sz="1700" b="1" dirty="0" err="1">
                <a:solidFill>
                  <a:prstClr val="black"/>
                </a:solidFill>
                <a:latin typeface="+mn-lt"/>
              </a:rPr>
              <a:t>Kuulemisvelvollisuus</a:t>
            </a:r>
            <a:r>
              <a:rPr lang="en-US" sz="1700" dirty="0">
                <a:solidFill>
                  <a:prstClr val="black"/>
                </a:solidFill>
                <a:latin typeface="+mn-lt"/>
              </a:rPr>
              <a:t>: </a:t>
            </a:r>
            <a:r>
              <a:rPr lang="en-US" sz="1700" dirty="0" err="1">
                <a:solidFill>
                  <a:prstClr val="black"/>
                </a:solidFill>
                <a:latin typeface="+mn-lt"/>
              </a:rPr>
              <a:t>Jutun</a:t>
            </a:r>
            <a:r>
              <a:rPr lang="en-US" sz="1700" dirty="0">
                <a:solidFill>
                  <a:prstClr val="black"/>
                </a:solidFill>
                <a:latin typeface="+mn-lt"/>
              </a:rPr>
              <a:t> </a:t>
            </a:r>
            <a:r>
              <a:rPr lang="en-US" sz="1700" dirty="0" err="1">
                <a:solidFill>
                  <a:prstClr val="black"/>
                </a:solidFill>
                <a:latin typeface="+mn-lt"/>
              </a:rPr>
              <a:t>tarjoaminen</a:t>
            </a:r>
            <a:r>
              <a:rPr lang="en-US" sz="1700" dirty="0">
                <a:solidFill>
                  <a:prstClr val="black"/>
                </a:solidFill>
                <a:latin typeface="+mn-lt"/>
              </a:rPr>
              <a:t> </a:t>
            </a:r>
            <a:r>
              <a:rPr lang="en-US" sz="1700" dirty="0" err="1">
                <a:solidFill>
                  <a:prstClr val="black"/>
                </a:solidFill>
                <a:latin typeface="+mn-lt"/>
              </a:rPr>
              <a:t>kansalliselle</a:t>
            </a:r>
            <a:r>
              <a:rPr lang="en-US" sz="1700" dirty="0">
                <a:solidFill>
                  <a:prstClr val="black"/>
                </a:solidFill>
                <a:latin typeface="+mn-lt"/>
              </a:rPr>
              <a:t> </a:t>
            </a:r>
            <a:r>
              <a:rPr lang="en-US" sz="1700" dirty="0" err="1">
                <a:solidFill>
                  <a:prstClr val="black"/>
                </a:solidFill>
                <a:latin typeface="+mn-lt"/>
              </a:rPr>
              <a:t>oikeusviranomaiselle</a:t>
            </a:r>
            <a:endParaRPr lang="en-US" sz="1700" dirty="0">
              <a:solidFill>
                <a:prstClr val="black"/>
              </a:solidFill>
              <a:latin typeface="+mn-lt"/>
            </a:endParaRPr>
          </a:p>
          <a:p>
            <a:pPr marL="201168" lvl="1" indent="0" algn="just">
              <a:buNone/>
            </a:pPr>
            <a:endParaRPr lang="en-US" sz="1700" dirty="0">
              <a:solidFill>
                <a:prstClr val="black"/>
              </a:solidFill>
              <a:latin typeface="+mn-lt"/>
            </a:endParaRPr>
          </a:p>
          <a:p>
            <a:pPr marL="0" indent="0" algn="just">
              <a:buNone/>
            </a:pPr>
            <a:r>
              <a:rPr lang="en-US" sz="1800" dirty="0" err="1">
                <a:solidFill>
                  <a:prstClr val="black"/>
                </a:solidFill>
                <a:latin typeface="+mn-lt"/>
              </a:rPr>
              <a:t>Artikla</a:t>
            </a:r>
            <a:r>
              <a:rPr lang="en-US" sz="1800" dirty="0">
                <a:solidFill>
                  <a:prstClr val="black"/>
                </a:solidFill>
                <a:latin typeface="+mn-lt"/>
              </a:rPr>
              <a:t> </a:t>
            </a:r>
            <a:r>
              <a:rPr lang="de-DE" sz="1800" dirty="0">
                <a:solidFill>
                  <a:prstClr val="black"/>
                </a:solidFill>
                <a:latin typeface="+mn-lt"/>
              </a:rPr>
              <a:t>40(3) EPPO </a:t>
            </a:r>
            <a:r>
              <a:rPr lang="de-DE" sz="1800" dirty="0" err="1">
                <a:solidFill>
                  <a:prstClr val="black"/>
                </a:solidFill>
                <a:latin typeface="+mn-lt"/>
              </a:rPr>
              <a:t>Asetus</a:t>
            </a:r>
            <a:r>
              <a:rPr lang="en-US" sz="1800" dirty="0">
                <a:solidFill>
                  <a:prstClr val="black"/>
                </a:solidFill>
                <a:latin typeface="+mn-lt"/>
              </a:rPr>
              <a:t>: “Jos </a:t>
            </a:r>
            <a:r>
              <a:rPr lang="en-US" sz="1800" dirty="0" err="1">
                <a:solidFill>
                  <a:prstClr val="black"/>
                </a:solidFill>
                <a:latin typeface="+mn-lt"/>
              </a:rPr>
              <a:t>pysyvä</a:t>
            </a:r>
            <a:r>
              <a:rPr lang="en-US" sz="1800" dirty="0">
                <a:solidFill>
                  <a:prstClr val="black"/>
                </a:solidFill>
                <a:latin typeface="+mn-lt"/>
              </a:rPr>
              <a:t> </a:t>
            </a:r>
            <a:r>
              <a:rPr lang="en-US" sz="1800" dirty="0" err="1">
                <a:solidFill>
                  <a:prstClr val="black"/>
                </a:solidFill>
                <a:latin typeface="+mn-lt"/>
              </a:rPr>
              <a:t>jaosto</a:t>
            </a:r>
            <a:r>
              <a:rPr lang="en-US" sz="1800" dirty="0">
                <a:solidFill>
                  <a:prstClr val="black"/>
                </a:solidFill>
                <a:latin typeface="+mn-lt"/>
              </a:rPr>
              <a:t> </a:t>
            </a:r>
            <a:r>
              <a:rPr lang="en-US" sz="1800" dirty="0" err="1">
                <a:solidFill>
                  <a:prstClr val="black"/>
                </a:solidFill>
                <a:latin typeface="+mn-lt"/>
              </a:rPr>
              <a:t>hyväksyy</a:t>
            </a:r>
            <a:r>
              <a:rPr lang="en-US" sz="1800" dirty="0">
                <a:solidFill>
                  <a:prstClr val="black"/>
                </a:solidFill>
                <a:latin typeface="+mn-lt"/>
              </a:rPr>
              <a:t> </a:t>
            </a:r>
            <a:r>
              <a:rPr lang="en-US" sz="1800" dirty="0" err="1">
                <a:solidFill>
                  <a:prstClr val="black"/>
                </a:solidFill>
                <a:latin typeface="+mn-lt"/>
              </a:rPr>
              <a:t>ehdotuksen</a:t>
            </a:r>
            <a:r>
              <a:rPr lang="en-US" sz="1800" dirty="0">
                <a:solidFill>
                  <a:prstClr val="black"/>
                </a:solidFill>
                <a:latin typeface="+mn-lt"/>
              </a:rPr>
              <a:t>, </a:t>
            </a:r>
            <a:r>
              <a:rPr lang="en-US" sz="1800" dirty="0" err="1">
                <a:solidFill>
                  <a:prstClr val="black"/>
                </a:solidFill>
                <a:latin typeface="+mn-lt"/>
              </a:rPr>
              <a:t>asiaa</a:t>
            </a:r>
            <a:r>
              <a:rPr lang="en-US" sz="1800" dirty="0">
                <a:solidFill>
                  <a:prstClr val="black"/>
                </a:solidFill>
                <a:latin typeface="+mn-lt"/>
              </a:rPr>
              <a:t> </a:t>
            </a:r>
            <a:r>
              <a:rPr lang="en-US" sz="1800" dirty="0" err="1">
                <a:solidFill>
                  <a:prstClr val="black"/>
                </a:solidFill>
                <a:latin typeface="+mn-lt"/>
              </a:rPr>
              <a:t>käsittelevä</a:t>
            </a:r>
            <a:r>
              <a:rPr lang="en-US" sz="1800" dirty="0">
                <a:solidFill>
                  <a:prstClr val="black"/>
                </a:solidFill>
                <a:latin typeface="+mn-lt"/>
              </a:rPr>
              <a:t> EDP </a:t>
            </a:r>
            <a:r>
              <a:rPr lang="en-US" sz="1800" dirty="0" err="1">
                <a:solidFill>
                  <a:prstClr val="black"/>
                </a:solidFill>
                <a:latin typeface="+mn-lt"/>
              </a:rPr>
              <a:t>soveltaa</a:t>
            </a:r>
            <a:r>
              <a:rPr lang="en-US" sz="1800" dirty="0">
                <a:solidFill>
                  <a:prstClr val="black"/>
                </a:solidFill>
                <a:latin typeface="+mn-lt"/>
              </a:rPr>
              <a:t> </a:t>
            </a:r>
            <a:r>
              <a:rPr lang="en-US" sz="1800" dirty="0" err="1">
                <a:solidFill>
                  <a:prstClr val="black"/>
                </a:solidFill>
                <a:latin typeface="+mn-lt"/>
              </a:rPr>
              <a:t>yksinkertaistettuja</a:t>
            </a:r>
            <a:r>
              <a:rPr lang="en-US" sz="1800" dirty="0">
                <a:solidFill>
                  <a:prstClr val="black"/>
                </a:solidFill>
                <a:latin typeface="+mn-lt"/>
              </a:rPr>
              <a:t> </a:t>
            </a:r>
            <a:r>
              <a:rPr lang="en-US" sz="1800" dirty="0" err="1">
                <a:solidFill>
                  <a:prstClr val="black"/>
                </a:solidFill>
                <a:latin typeface="+mn-lt"/>
              </a:rPr>
              <a:t>syyttämismenettelyjä</a:t>
            </a:r>
            <a:r>
              <a:rPr lang="en-US" sz="1800" dirty="0">
                <a:solidFill>
                  <a:prstClr val="black"/>
                </a:solidFill>
                <a:latin typeface="+mn-lt"/>
              </a:rPr>
              <a:t> </a:t>
            </a:r>
            <a:r>
              <a:rPr lang="en-US" sz="1800" b="1" dirty="0" err="1">
                <a:solidFill>
                  <a:prstClr val="black"/>
                </a:solidFill>
                <a:latin typeface="+mn-lt"/>
              </a:rPr>
              <a:t>kansallisessa</a:t>
            </a:r>
            <a:r>
              <a:rPr lang="en-US" sz="1800" b="1" dirty="0">
                <a:solidFill>
                  <a:prstClr val="black"/>
                </a:solidFill>
                <a:latin typeface="+mn-lt"/>
              </a:rPr>
              <a:t> </a:t>
            </a:r>
            <a:r>
              <a:rPr lang="en-US" sz="1800" b="1" dirty="0" err="1">
                <a:solidFill>
                  <a:prstClr val="black"/>
                </a:solidFill>
                <a:latin typeface="+mn-lt"/>
              </a:rPr>
              <a:t>laissa</a:t>
            </a:r>
            <a:r>
              <a:rPr lang="en-US" sz="1800" b="1" dirty="0">
                <a:solidFill>
                  <a:prstClr val="black"/>
                </a:solidFill>
                <a:latin typeface="+mn-lt"/>
              </a:rPr>
              <a:t> </a:t>
            </a:r>
            <a:r>
              <a:rPr lang="en-US" sz="1800" b="1" dirty="0" err="1">
                <a:solidFill>
                  <a:prstClr val="black"/>
                </a:solidFill>
                <a:latin typeface="+mn-lt"/>
              </a:rPr>
              <a:t>säädettyjen</a:t>
            </a:r>
            <a:r>
              <a:rPr lang="en-US" sz="1800" b="1" dirty="0">
                <a:solidFill>
                  <a:prstClr val="black"/>
                </a:solidFill>
                <a:latin typeface="+mn-lt"/>
              </a:rPr>
              <a:t> </a:t>
            </a:r>
            <a:r>
              <a:rPr lang="en-US" sz="1800" b="1" dirty="0" err="1">
                <a:solidFill>
                  <a:prstClr val="black"/>
                </a:solidFill>
                <a:latin typeface="+mn-lt"/>
              </a:rPr>
              <a:t>edellytysten</a:t>
            </a:r>
            <a:r>
              <a:rPr lang="en-US" sz="1800" b="1" dirty="0">
                <a:solidFill>
                  <a:prstClr val="black"/>
                </a:solidFill>
                <a:latin typeface="+mn-lt"/>
              </a:rPr>
              <a:t> </a:t>
            </a:r>
            <a:r>
              <a:rPr lang="en-US" sz="1800" b="1" dirty="0" err="1">
                <a:solidFill>
                  <a:prstClr val="black"/>
                </a:solidFill>
                <a:latin typeface="+mn-lt"/>
              </a:rPr>
              <a:t>mukaisesti</a:t>
            </a:r>
            <a:r>
              <a:rPr lang="en-US" sz="1800" b="1" dirty="0">
                <a:solidFill>
                  <a:prstClr val="black"/>
                </a:solidFill>
                <a:latin typeface="+mn-lt"/>
              </a:rPr>
              <a:t> </a:t>
            </a:r>
            <a:r>
              <a:rPr lang="en-US" sz="1800" dirty="0">
                <a:solidFill>
                  <a:prstClr val="black"/>
                </a:solidFill>
                <a:latin typeface="+mn-lt"/>
              </a:rPr>
              <a:t>ja </a:t>
            </a:r>
            <a:r>
              <a:rPr lang="en-US" sz="1800" dirty="0" err="1">
                <a:solidFill>
                  <a:prstClr val="black"/>
                </a:solidFill>
                <a:latin typeface="+mn-lt"/>
              </a:rPr>
              <a:t>rekisteröi</a:t>
            </a:r>
            <a:r>
              <a:rPr lang="en-US" sz="1800" dirty="0">
                <a:solidFill>
                  <a:prstClr val="black"/>
                </a:solidFill>
                <a:latin typeface="+mn-lt"/>
              </a:rPr>
              <a:t> </a:t>
            </a:r>
            <a:r>
              <a:rPr lang="en-US" sz="1800" dirty="0" err="1">
                <a:solidFill>
                  <a:prstClr val="black"/>
                </a:solidFill>
                <a:latin typeface="+mn-lt"/>
              </a:rPr>
              <a:t>jutun</a:t>
            </a:r>
            <a:r>
              <a:rPr lang="en-US" sz="1800" dirty="0">
                <a:solidFill>
                  <a:prstClr val="black"/>
                </a:solidFill>
                <a:latin typeface="+mn-lt"/>
              </a:rPr>
              <a:t> </a:t>
            </a:r>
            <a:r>
              <a:rPr lang="en-US" sz="1800" dirty="0" err="1">
                <a:solidFill>
                  <a:prstClr val="black"/>
                </a:solidFill>
                <a:latin typeface="+mn-lt"/>
              </a:rPr>
              <a:t>asianhallintajärjestelmään</a:t>
            </a:r>
            <a:r>
              <a:rPr lang="en-US" sz="1800" dirty="0">
                <a:solidFill>
                  <a:prstClr val="black"/>
                </a:solidFill>
                <a:latin typeface="+mn-lt"/>
              </a:rPr>
              <a:t>. </a:t>
            </a:r>
            <a:r>
              <a:rPr lang="en-US" sz="1800" dirty="0" err="1">
                <a:solidFill>
                  <a:prstClr val="black"/>
                </a:solidFill>
                <a:latin typeface="+mn-lt"/>
              </a:rPr>
              <a:t>Kun</a:t>
            </a:r>
            <a:r>
              <a:rPr lang="en-US" sz="1800" dirty="0">
                <a:solidFill>
                  <a:prstClr val="black"/>
                </a:solidFill>
                <a:latin typeface="+mn-lt"/>
              </a:rPr>
              <a:t> </a:t>
            </a:r>
            <a:r>
              <a:rPr lang="en-US" sz="1800" dirty="0" err="1">
                <a:solidFill>
                  <a:prstClr val="black"/>
                </a:solidFill>
                <a:latin typeface="+mn-lt"/>
              </a:rPr>
              <a:t>yksinkertaistetut</a:t>
            </a:r>
            <a:r>
              <a:rPr lang="en-US" sz="1800" dirty="0">
                <a:solidFill>
                  <a:prstClr val="black"/>
                </a:solidFill>
                <a:latin typeface="+mn-lt"/>
              </a:rPr>
              <a:t> </a:t>
            </a:r>
            <a:r>
              <a:rPr lang="en-US" sz="1800" dirty="0" err="1">
                <a:solidFill>
                  <a:prstClr val="black"/>
                </a:solidFill>
                <a:latin typeface="+mn-lt"/>
              </a:rPr>
              <a:t>syyttämismenettelyt</a:t>
            </a:r>
            <a:r>
              <a:rPr lang="en-US" sz="1800" dirty="0">
                <a:solidFill>
                  <a:prstClr val="black"/>
                </a:solidFill>
                <a:latin typeface="+mn-lt"/>
              </a:rPr>
              <a:t> on </a:t>
            </a:r>
            <a:r>
              <a:rPr lang="en-US" sz="1800" dirty="0" err="1">
                <a:solidFill>
                  <a:prstClr val="black"/>
                </a:solidFill>
                <a:latin typeface="+mn-lt"/>
              </a:rPr>
              <a:t>saatettu</a:t>
            </a:r>
            <a:r>
              <a:rPr lang="en-US" sz="1800" dirty="0">
                <a:solidFill>
                  <a:prstClr val="black"/>
                </a:solidFill>
                <a:latin typeface="+mn-lt"/>
              </a:rPr>
              <a:t> </a:t>
            </a:r>
            <a:r>
              <a:rPr lang="en-US" sz="1800" dirty="0" err="1">
                <a:solidFill>
                  <a:prstClr val="black"/>
                </a:solidFill>
                <a:latin typeface="+mn-lt"/>
              </a:rPr>
              <a:t>päätökseen</a:t>
            </a:r>
            <a:r>
              <a:rPr lang="en-US" sz="1800" dirty="0">
                <a:solidFill>
                  <a:prstClr val="black"/>
                </a:solidFill>
                <a:latin typeface="+mn-lt"/>
              </a:rPr>
              <a:t> </a:t>
            </a:r>
            <a:r>
              <a:rPr lang="en-US" sz="1800" dirty="0" err="1">
                <a:solidFill>
                  <a:prstClr val="black"/>
                </a:solidFill>
                <a:latin typeface="+mn-lt"/>
              </a:rPr>
              <a:t>epäillyn</a:t>
            </a:r>
            <a:r>
              <a:rPr lang="en-US" sz="1800" dirty="0">
                <a:solidFill>
                  <a:prstClr val="black"/>
                </a:solidFill>
                <a:latin typeface="+mn-lt"/>
              </a:rPr>
              <a:t> </a:t>
            </a:r>
            <a:r>
              <a:rPr lang="en-US" sz="1800" dirty="0" err="1">
                <a:solidFill>
                  <a:prstClr val="black"/>
                </a:solidFill>
                <a:latin typeface="+mn-lt"/>
              </a:rPr>
              <a:t>kanssa</a:t>
            </a:r>
            <a:r>
              <a:rPr lang="en-US" sz="1800" dirty="0">
                <a:solidFill>
                  <a:prstClr val="black"/>
                </a:solidFill>
                <a:latin typeface="+mn-lt"/>
              </a:rPr>
              <a:t> </a:t>
            </a:r>
            <a:r>
              <a:rPr lang="en-US" sz="1800" dirty="0" err="1">
                <a:solidFill>
                  <a:prstClr val="black"/>
                </a:solidFill>
                <a:latin typeface="+mn-lt"/>
              </a:rPr>
              <a:t>sovittujen</a:t>
            </a:r>
            <a:r>
              <a:rPr lang="en-US" sz="1800" dirty="0">
                <a:solidFill>
                  <a:prstClr val="black"/>
                </a:solidFill>
                <a:latin typeface="+mn-lt"/>
              </a:rPr>
              <a:t> </a:t>
            </a:r>
            <a:r>
              <a:rPr lang="en-US" sz="1800" dirty="0" err="1">
                <a:solidFill>
                  <a:prstClr val="black"/>
                </a:solidFill>
                <a:latin typeface="+mn-lt"/>
              </a:rPr>
              <a:t>ehtojen</a:t>
            </a:r>
            <a:r>
              <a:rPr lang="en-US" sz="1800" dirty="0">
                <a:solidFill>
                  <a:prstClr val="black"/>
                </a:solidFill>
                <a:latin typeface="+mn-lt"/>
              </a:rPr>
              <a:t> </a:t>
            </a:r>
            <a:r>
              <a:rPr lang="en-US" sz="1800" dirty="0" err="1">
                <a:solidFill>
                  <a:prstClr val="black"/>
                </a:solidFill>
                <a:latin typeface="+mn-lt"/>
              </a:rPr>
              <a:t>mukaisesti</a:t>
            </a:r>
            <a:r>
              <a:rPr lang="en-US" sz="1800" dirty="0">
                <a:solidFill>
                  <a:prstClr val="black"/>
                </a:solidFill>
                <a:latin typeface="+mn-lt"/>
              </a:rPr>
              <a:t>, </a:t>
            </a:r>
            <a:r>
              <a:rPr lang="en-US" sz="1800" dirty="0" err="1">
                <a:solidFill>
                  <a:prstClr val="black"/>
                </a:solidFill>
                <a:latin typeface="+mn-lt"/>
              </a:rPr>
              <a:t>pysyvä</a:t>
            </a:r>
            <a:r>
              <a:rPr lang="en-US" sz="1800" dirty="0">
                <a:solidFill>
                  <a:prstClr val="black"/>
                </a:solidFill>
                <a:latin typeface="+mn-lt"/>
              </a:rPr>
              <a:t> </a:t>
            </a:r>
            <a:r>
              <a:rPr lang="en-US" sz="1800" dirty="0" err="1">
                <a:solidFill>
                  <a:prstClr val="black"/>
                </a:solidFill>
                <a:latin typeface="+mn-lt"/>
              </a:rPr>
              <a:t>jaosto</a:t>
            </a:r>
            <a:r>
              <a:rPr lang="en-US" sz="1800" dirty="0">
                <a:solidFill>
                  <a:prstClr val="black"/>
                </a:solidFill>
                <a:latin typeface="+mn-lt"/>
              </a:rPr>
              <a:t> </a:t>
            </a:r>
            <a:r>
              <a:rPr lang="en-US" sz="1800" dirty="0" err="1">
                <a:solidFill>
                  <a:prstClr val="black"/>
                </a:solidFill>
                <a:latin typeface="+mn-lt"/>
              </a:rPr>
              <a:t>pyytää</a:t>
            </a:r>
            <a:r>
              <a:rPr lang="en-US" sz="1800" dirty="0">
                <a:solidFill>
                  <a:prstClr val="black"/>
                </a:solidFill>
                <a:latin typeface="+mn-lt"/>
              </a:rPr>
              <a:t> </a:t>
            </a:r>
            <a:r>
              <a:rPr lang="en-US" sz="1800" dirty="0" err="1">
                <a:solidFill>
                  <a:prstClr val="black"/>
                </a:solidFill>
                <a:latin typeface="+mn-lt"/>
              </a:rPr>
              <a:t>EDP:tä</a:t>
            </a:r>
            <a:r>
              <a:rPr lang="en-US" sz="1800" dirty="0">
                <a:solidFill>
                  <a:prstClr val="black"/>
                </a:solidFill>
                <a:latin typeface="+mn-lt"/>
              </a:rPr>
              <a:t> </a:t>
            </a:r>
            <a:r>
              <a:rPr lang="en-US" sz="1800" dirty="0" err="1">
                <a:solidFill>
                  <a:prstClr val="black"/>
                </a:solidFill>
                <a:latin typeface="+mn-lt"/>
              </a:rPr>
              <a:t>toteuttamaan</a:t>
            </a:r>
            <a:r>
              <a:rPr lang="en-US" sz="1800" dirty="0">
                <a:solidFill>
                  <a:prstClr val="black"/>
                </a:solidFill>
                <a:latin typeface="+mn-lt"/>
              </a:rPr>
              <a:t> </a:t>
            </a:r>
            <a:r>
              <a:rPr lang="en-US" sz="1800" dirty="0" err="1">
                <a:solidFill>
                  <a:prstClr val="black"/>
                </a:solidFill>
                <a:latin typeface="+mn-lt"/>
              </a:rPr>
              <a:t>toimet</a:t>
            </a:r>
            <a:r>
              <a:rPr lang="en-US" sz="1800" dirty="0">
                <a:solidFill>
                  <a:prstClr val="black"/>
                </a:solidFill>
                <a:latin typeface="+mn-lt"/>
              </a:rPr>
              <a:t> </a:t>
            </a:r>
            <a:r>
              <a:rPr lang="en-US" sz="1800" b="1" dirty="0" err="1">
                <a:solidFill>
                  <a:prstClr val="black"/>
                </a:solidFill>
                <a:latin typeface="+mn-lt"/>
              </a:rPr>
              <a:t>asian</a:t>
            </a:r>
            <a:r>
              <a:rPr lang="en-US" sz="1800" b="1" dirty="0">
                <a:solidFill>
                  <a:prstClr val="black"/>
                </a:solidFill>
                <a:latin typeface="+mn-lt"/>
              </a:rPr>
              <a:t> </a:t>
            </a:r>
            <a:r>
              <a:rPr lang="en-US" sz="1800" b="1" dirty="0" err="1">
                <a:solidFill>
                  <a:prstClr val="black"/>
                </a:solidFill>
                <a:latin typeface="+mn-lt"/>
              </a:rPr>
              <a:t>käsittelyn</a:t>
            </a:r>
            <a:r>
              <a:rPr lang="en-US" sz="1800" b="1" dirty="0">
                <a:solidFill>
                  <a:prstClr val="black"/>
                </a:solidFill>
                <a:latin typeface="+mn-lt"/>
              </a:rPr>
              <a:t> </a:t>
            </a:r>
            <a:r>
              <a:rPr lang="en-US" sz="1800" b="1" dirty="0" err="1">
                <a:solidFill>
                  <a:prstClr val="black"/>
                </a:solidFill>
                <a:latin typeface="+mn-lt"/>
              </a:rPr>
              <a:t>päättämiseksi</a:t>
            </a:r>
            <a:r>
              <a:rPr lang="en-US" sz="1800" b="1" dirty="0">
                <a:solidFill>
                  <a:prstClr val="black"/>
                </a:solidFill>
                <a:latin typeface="+mn-lt"/>
              </a:rPr>
              <a:t> </a:t>
            </a:r>
            <a:r>
              <a:rPr lang="en-US" sz="1800" b="1" dirty="0" err="1">
                <a:solidFill>
                  <a:prstClr val="black"/>
                </a:solidFill>
                <a:latin typeface="+mn-lt"/>
              </a:rPr>
              <a:t>lopullisesti</a:t>
            </a:r>
            <a:r>
              <a:rPr lang="en-US" sz="1800" b="1" dirty="0">
                <a:solidFill>
                  <a:prstClr val="black"/>
                </a:solidFill>
                <a:latin typeface="+mn-lt"/>
              </a:rPr>
              <a:t>.</a:t>
            </a:r>
            <a:r>
              <a:rPr lang="en-US" sz="1800" dirty="0">
                <a:solidFill>
                  <a:prstClr val="black"/>
                </a:solidFill>
                <a:latin typeface="+mn-lt"/>
              </a:rPr>
              <a:t> </a:t>
            </a:r>
          </a:p>
          <a:p>
            <a:pPr lvl="1" algn="just">
              <a:buFont typeface="Wingdings" panose="05000000000000000000" pitchFamily="2" charset="2"/>
              <a:buChar char="Ø"/>
            </a:pPr>
            <a:endParaRPr lang="en-US" sz="1700" b="1" dirty="0">
              <a:solidFill>
                <a:prstClr val="black"/>
              </a:solidFill>
              <a:latin typeface="+mn-lt"/>
            </a:endParaRPr>
          </a:p>
          <a:p>
            <a:pPr lvl="1" algn="just">
              <a:buFont typeface="Wingdings" panose="05000000000000000000" pitchFamily="2" charset="2"/>
              <a:buChar char="Ø"/>
            </a:pPr>
            <a:r>
              <a:rPr lang="en-US" sz="1700" b="1" dirty="0">
                <a:solidFill>
                  <a:prstClr val="black"/>
                </a:solidFill>
                <a:latin typeface="+mn-lt"/>
              </a:rPr>
              <a:t> </a:t>
            </a:r>
            <a:r>
              <a:rPr lang="en-US" sz="1700" b="1" dirty="0" err="1">
                <a:solidFill>
                  <a:prstClr val="black"/>
                </a:solidFill>
                <a:latin typeface="+mn-lt"/>
              </a:rPr>
              <a:t>Sovelletaan</a:t>
            </a:r>
            <a:r>
              <a:rPr lang="en-US" sz="1700" b="1" dirty="0">
                <a:solidFill>
                  <a:prstClr val="black"/>
                </a:solidFill>
                <a:latin typeface="+mn-lt"/>
              </a:rPr>
              <a:t> </a:t>
            </a:r>
            <a:r>
              <a:rPr lang="en-US" sz="1700" b="1" dirty="0" err="1">
                <a:solidFill>
                  <a:prstClr val="black"/>
                </a:solidFill>
                <a:latin typeface="+mn-lt"/>
              </a:rPr>
              <a:t>kansallista</a:t>
            </a:r>
            <a:r>
              <a:rPr lang="en-US" sz="1700" b="1" dirty="0">
                <a:solidFill>
                  <a:prstClr val="black"/>
                </a:solidFill>
                <a:latin typeface="+mn-lt"/>
              </a:rPr>
              <a:t> </a:t>
            </a:r>
            <a:r>
              <a:rPr lang="en-US" sz="1700" b="1" dirty="0" err="1">
                <a:solidFill>
                  <a:prstClr val="black"/>
                </a:solidFill>
                <a:latin typeface="+mn-lt"/>
              </a:rPr>
              <a:t>lakia</a:t>
            </a:r>
            <a:endParaRPr lang="en-US" sz="1700" dirty="0">
              <a:solidFill>
                <a:prstClr val="black"/>
              </a:solidFill>
              <a:latin typeface="+mn-lt"/>
            </a:endParaRPr>
          </a:p>
        </p:txBody>
      </p:sp>
      <p:sp>
        <p:nvSpPr>
          <p:cNvPr id="5" name="Dia számának helye 4">
            <a:extLst>
              <a:ext uri="{FF2B5EF4-FFF2-40B4-BE49-F238E27FC236}">
                <a16:creationId xmlns:a16="http://schemas.microsoft.com/office/drawing/2014/main" id="{AAB4CBF5-B958-4128-A01B-FB6E4C4B7EA3}"/>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3955904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n-US" dirty="0" err="1"/>
              <a:t>Artikla</a:t>
            </a:r>
            <a:r>
              <a:rPr lang="en-US" dirty="0"/>
              <a:t> 34 – Asian </a:t>
            </a:r>
            <a:r>
              <a:rPr lang="en-US" dirty="0" err="1"/>
              <a:t>käsittelyn</a:t>
            </a:r>
            <a:r>
              <a:rPr lang="en-US" dirty="0"/>
              <a:t> </a:t>
            </a:r>
            <a:r>
              <a:rPr lang="en-US" dirty="0" err="1"/>
              <a:t>siirtäminen</a:t>
            </a:r>
            <a:r>
              <a:rPr lang="en-US" dirty="0"/>
              <a:t> </a:t>
            </a:r>
            <a:r>
              <a:rPr lang="en-US" dirty="0" err="1"/>
              <a:t>kansallisille</a:t>
            </a:r>
            <a:r>
              <a:rPr lang="en-US" dirty="0"/>
              <a:t> </a:t>
            </a:r>
            <a:r>
              <a:rPr lang="en-US" dirty="0" err="1"/>
              <a:t>viranomaisille</a:t>
            </a:r>
            <a:endParaRPr lang="de-DE" dirty="0"/>
          </a:p>
        </p:txBody>
      </p:sp>
      <p:sp>
        <p:nvSpPr>
          <p:cNvPr id="3" name="Inhaltsplatzhalter 2"/>
          <p:cNvSpPr>
            <a:spLocks noGrp="1"/>
          </p:cNvSpPr>
          <p:nvPr>
            <p:ph idx="1"/>
          </p:nvPr>
        </p:nvSpPr>
        <p:spPr/>
        <p:txBody>
          <a:bodyPr>
            <a:normAutofit fontScale="77500" lnSpcReduction="20000"/>
          </a:bodyPr>
          <a:lstStyle/>
          <a:p>
            <a:pPr marL="0" indent="0" algn="just">
              <a:buNone/>
            </a:pPr>
            <a:r>
              <a:rPr lang="en-US" sz="2400" dirty="0">
                <a:solidFill>
                  <a:schemeClr val="tx1"/>
                </a:solidFill>
                <a:latin typeface="+mn-lt"/>
              </a:rPr>
              <a:t>EPPO </a:t>
            </a:r>
            <a:r>
              <a:rPr lang="en-US" sz="2400" dirty="0" err="1">
                <a:solidFill>
                  <a:schemeClr val="tx1"/>
                </a:solidFill>
                <a:latin typeface="+mn-lt"/>
              </a:rPr>
              <a:t>siirtää</a:t>
            </a:r>
            <a:r>
              <a:rPr lang="en-US" sz="2400" dirty="0">
                <a:solidFill>
                  <a:schemeClr val="tx1"/>
                </a:solidFill>
                <a:latin typeface="+mn-lt"/>
              </a:rPr>
              <a:t> </a:t>
            </a:r>
            <a:r>
              <a:rPr lang="en-US" sz="2400" dirty="0" err="1">
                <a:solidFill>
                  <a:schemeClr val="tx1"/>
                </a:solidFill>
                <a:latin typeface="+mn-lt"/>
              </a:rPr>
              <a:t>jutun</a:t>
            </a:r>
            <a:r>
              <a:rPr lang="en-US" sz="2400" dirty="0">
                <a:solidFill>
                  <a:schemeClr val="tx1"/>
                </a:solidFill>
                <a:latin typeface="+mn-lt"/>
              </a:rPr>
              <a:t> </a:t>
            </a:r>
            <a:r>
              <a:rPr lang="en-US" sz="2400" dirty="0" err="1">
                <a:solidFill>
                  <a:schemeClr val="tx1"/>
                </a:solidFill>
                <a:latin typeface="+mn-lt"/>
              </a:rPr>
              <a:t>kansallisille</a:t>
            </a:r>
            <a:r>
              <a:rPr lang="en-US" sz="2400" dirty="0">
                <a:solidFill>
                  <a:schemeClr val="tx1"/>
                </a:solidFill>
                <a:latin typeface="+mn-lt"/>
              </a:rPr>
              <a:t> </a:t>
            </a:r>
            <a:r>
              <a:rPr lang="en-US" sz="2400" dirty="0" err="1">
                <a:solidFill>
                  <a:schemeClr val="tx1"/>
                </a:solidFill>
                <a:latin typeface="+mn-lt"/>
              </a:rPr>
              <a:t>viranomaisille</a:t>
            </a:r>
            <a:r>
              <a:rPr lang="en-US" sz="2400" dirty="0">
                <a:solidFill>
                  <a:schemeClr val="tx1"/>
                </a:solidFill>
                <a:latin typeface="+mn-lt"/>
              </a:rPr>
              <a:t>, </a:t>
            </a:r>
            <a:r>
              <a:rPr lang="en-US" sz="2400" dirty="0" err="1">
                <a:solidFill>
                  <a:schemeClr val="tx1"/>
                </a:solidFill>
                <a:latin typeface="+mn-lt"/>
              </a:rPr>
              <a:t>jos</a:t>
            </a:r>
            <a:endParaRPr lang="en-US" sz="2400" dirty="0">
              <a:solidFill>
                <a:schemeClr val="tx1"/>
              </a:solidFill>
              <a:latin typeface="+mn-lt"/>
            </a:endParaRPr>
          </a:p>
          <a:p>
            <a:pPr lvl="1" algn="just">
              <a:buFont typeface="Wingdings" panose="05000000000000000000" pitchFamily="2" charset="2"/>
              <a:buChar char="Ø"/>
            </a:pPr>
            <a:r>
              <a:rPr lang="en-US" sz="2000" dirty="0" err="1">
                <a:solidFill>
                  <a:schemeClr val="tx1"/>
                </a:solidFill>
                <a:latin typeface="+mn-lt"/>
              </a:rPr>
              <a:t>EPPO:n</a:t>
            </a:r>
            <a:r>
              <a:rPr lang="en-US" sz="2000" dirty="0">
                <a:solidFill>
                  <a:schemeClr val="tx1"/>
                </a:solidFill>
                <a:latin typeface="+mn-lt"/>
              </a:rPr>
              <a:t> </a:t>
            </a:r>
            <a:r>
              <a:rPr lang="en-US" sz="2000" dirty="0" err="1">
                <a:solidFill>
                  <a:schemeClr val="tx1"/>
                </a:solidFill>
                <a:latin typeface="+mn-lt"/>
              </a:rPr>
              <a:t>toimivaltaan</a:t>
            </a:r>
            <a:r>
              <a:rPr lang="en-US" sz="2000" dirty="0">
                <a:solidFill>
                  <a:schemeClr val="tx1"/>
                </a:solidFill>
                <a:latin typeface="+mn-lt"/>
              </a:rPr>
              <a:t> </a:t>
            </a:r>
            <a:r>
              <a:rPr lang="en-US" sz="2000" dirty="0" err="1">
                <a:solidFill>
                  <a:schemeClr val="tx1"/>
                </a:solidFill>
                <a:latin typeface="+mn-lt"/>
              </a:rPr>
              <a:t>kuuluvaa</a:t>
            </a:r>
            <a:r>
              <a:rPr lang="en-US" sz="2000" dirty="0">
                <a:solidFill>
                  <a:schemeClr val="tx1"/>
                </a:solidFill>
                <a:latin typeface="+mn-lt"/>
              </a:rPr>
              <a:t> </a:t>
            </a:r>
            <a:r>
              <a:rPr lang="en-US" sz="2000" dirty="0" err="1">
                <a:solidFill>
                  <a:schemeClr val="tx1"/>
                </a:solidFill>
                <a:latin typeface="+mn-lt"/>
              </a:rPr>
              <a:t>rikosta</a:t>
            </a:r>
            <a:r>
              <a:rPr lang="en-US" sz="2000" dirty="0">
                <a:solidFill>
                  <a:schemeClr val="tx1"/>
                </a:solidFill>
                <a:latin typeface="+mn-lt"/>
              </a:rPr>
              <a:t> </a:t>
            </a:r>
            <a:r>
              <a:rPr lang="en-US" sz="2000" dirty="0" err="1">
                <a:solidFill>
                  <a:schemeClr val="tx1"/>
                </a:solidFill>
                <a:latin typeface="+mn-lt"/>
              </a:rPr>
              <a:t>ei</a:t>
            </a:r>
            <a:r>
              <a:rPr lang="en-US" sz="2000" dirty="0">
                <a:solidFill>
                  <a:schemeClr val="tx1"/>
                </a:solidFill>
                <a:latin typeface="+mn-lt"/>
              </a:rPr>
              <a:t> ole </a:t>
            </a:r>
            <a:r>
              <a:rPr lang="en-US" sz="2000" dirty="0" err="1">
                <a:solidFill>
                  <a:schemeClr val="tx1"/>
                </a:solidFill>
                <a:latin typeface="+mn-lt"/>
              </a:rPr>
              <a:t>tapahtunut</a:t>
            </a:r>
            <a:r>
              <a:rPr lang="en-US" sz="2000" dirty="0">
                <a:solidFill>
                  <a:schemeClr val="tx1"/>
                </a:solidFill>
                <a:latin typeface="+mn-lt"/>
              </a:rPr>
              <a:t> (Art. 22-23 – </a:t>
            </a:r>
            <a:r>
              <a:rPr lang="en-US" sz="2000" dirty="0" err="1">
                <a:solidFill>
                  <a:schemeClr val="tx1"/>
                </a:solidFill>
                <a:latin typeface="+mn-lt"/>
              </a:rPr>
              <a:t>asiallinen</a:t>
            </a:r>
            <a:r>
              <a:rPr lang="en-US" sz="2000" dirty="0">
                <a:solidFill>
                  <a:schemeClr val="tx1"/>
                </a:solidFill>
                <a:latin typeface="+mn-lt"/>
              </a:rPr>
              <a:t>, </a:t>
            </a:r>
            <a:r>
              <a:rPr lang="en-US" sz="2000" dirty="0" err="1">
                <a:solidFill>
                  <a:schemeClr val="tx1"/>
                </a:solidFill>
                <a:latin typeface="+mn-lt"/>
              </a:rPr>
              <a:t>alueellinen</a:t>
            </a:r>
            <a:r>
              <a:rPr lang="en-US" sz="2000" dirty="0">
                <a:solidFill>
                  <a:schemeClr val="tx1"/>
                </a:solidFill>
                <a:latin typeface="+mn-lt"/>
              </a:rPr>
              <a:t>, </a:t>
            </a:r>
            <a:r>
              <a:rPr lang="en-US" sz="2000" dirty="0" err="1">
                <a:solidFill>
                  <a:schemeClr val="tx1"/>
                </a:solidFill>
                <a:latin typeface="+mn-lt"/>
              </a:rPr>
              <a:t>henkilöllinen</a:t>
            </a:r>
            <a:r>
              <a:rPr lang="en-US" sz="2000" dirty="0">
                <a:solidFill>
                  <a:schemeClr val="tx1"/>
                </a:solidFill>
                <a:latin typeface="+mn-lt"/>
              </a:rPr>
              <a:t> </a:t>
            </a:r>
            <a:r>
              <a:rPr lang="en-US" sz="2000" dirty="0" err="1">
                <a:solidFill>
                  <a:schemeClr val="tx1"/>
                </a:solidFill>
                <a:latin typeface="+mn-lt"/>
              </a:rPr>
              <a:t>toimivalta</a:t>
            </a:r>
            <a:r>
              <a:rPr lang="en-US" sz="2000" dirty="0">
                <a:solidFill>
                  <a:schemeClr val="tx1"/>
                </a:solidFill>
                <a:latin typeface="+mn-lt"/>
              </a:rPr>
              <a:t>)</a:t>
            </a:r>
          </a:p>
          <a:p>
            <a:pPr lvl="1" algn="just">
              <a:buFont typeface="Wingdings" panose="05000000000000000000" pitchFamily="2" charset="2"/>
              <a:buChar char="Ø"/>
            </a:pPr>
            <a:r>
              <a:rPr lang="en-US" sz="2000" dirty="0" err="1">
                <a:solidFill>
                  <a:schemeClr val="tx1"/>
                </a:solidFill>
                <a:latin typeface="+mn-lt"/>
              </a:rPr>
              <a:t>EPPO:n</a:t>
            </a:r>
            <a:r>
              <a:rPr lang="en-US" sz="2000" dirty="0">
                <a:solidFill>
                  <a:schemeClr val="tx1"/>
                </a:solidFill>
                <a:latin typeface="+mn-lt"/>
              </a:rPr>
              <a:t> </a:t>
            </a:r>
            <a:r>
              <a:rPr lang="en-US" sz="2000" dirty="0" err="1">
                <a:solidFill>
                  <a:schemeClr val="tx1"/>
                </a:solidFill>
                <a:latin typeface="+mn-lt"/>
              </a:rPr>
              <a:t>toimivallan</a:t>
            </a:r>
            <a:r>
              <a:rPr lang="en-US" sz="2000" dirty="0">
                <a:solidFill>
                  <a:schemeClr val="tx1"/>
                </a:solidFill>
                <a:latin typeface="+mn-lt"/>
              </a:rPr>
              <a:t> </a:t>
            </a:r>
            <a:r>
              <a:rPr lang="en-US" sz="2000" dirty="0" err="1">
                <a:solidFill>
                  <a:schemeClr val="tx1"/>
                </a:solidFill>
                <a:latin typeface="+mn-lt"/>
              </a:rPr>
              <a:t>käytölle</a:t>
            </a:r>
            <a:r>
              <a:rPr lang="en-US" sz="2000" dirty="0">
                <a:solidFill>
                  <a:schemeClr val="tx1"/>
                </a:solidFill>
                <a:latin typeface="+mn-lt"/>
              </a:rPr>
              <a:t> </a:t>
            </a:r>
            <a:r>
              <a:rPr lang="en-US" sz="2000" dirty="0" err="1">
                <a:solidFill>
                  <a:schemeClr val="tx1"/>
                </a:solidFill>
                <a:latin typeface="+mn-lt"/>
              </a:rPr>
              <a:t>asetetut</a:t>
            </a:r>
            <a:r>
              <a:rPr lang="en-US" sz="2000" dirty="0">
                <a:solidFill>
                  <a:schemeClr val="tx1"/>
                </a:solidFill>
                <a:latin typeface="+mn-lt"/>
              </a:rPr>
              <a:t> </a:t>
            </a:r>
            <a:r>
              <a:rPr lang="en-US" sz="2000" dirty="0" err="1">
                <a:solidFill>
                  <a:schemeClr val="tx1"/>
                </a:solidFill>
                <a:latin typeface="+mn-lt"/>
              </a:rPr>
              <a:t>ehdot</a:t>
            </a:r>
            <a:r>
              <a:rPr lang="en-US" sz="2000" dirty="0">
                <a:solidFill>
                  <a:schemeClr val="tx1"/>
                </a:solidFill>
                <a:latin typeface="+mn-lt"/>
              </a:rPr>
              <a:t> (EPPO </a:t>
            </a:r>
            <a:r>
              <a:rPr lang="en-US" sz="2000" dirty="0" err="1">
                <a:solidFill>
                  <a:schemeClr val="tx1"/>
                </a:solidFill>
                <a:latin typeface="+mn-lt"/>
              </a:rPr>
              <a:t>Asetus</a:t>
            </a:r>
            <a:r>
              <a:rPr lang="en-US" sz="2000" dirty="0">
                <a:solidFill>
                  <a:schemeClr val="tx1"/>
                </a:solidFill>
                <a:latin typeface="+mn-lt"/>
              </a:rPr>
              <a:t> </a:t>
            </a:r>
            <a:r>
              <a:rPr lang="en-US" sz="2000" dirty="0" err="1">
                <a:solidFill>
                  <a:schemeClr val="tx1"/>
                </a:solidFill>
                <a:latin typeface="+mn-lt"/>
              </a:rPr>
              <a:t>artiklat</a:t>
            </a:r>
            <a:r>
              <a:rPr lang="en-US" sz="2000" dirty="0">
                <a:solidFill>
                  <a:schemeClr val="tx1"/>
                </a:solidFill>
                <a:latin typeface="+mn-lt"/>
              </a:rPr>
              <a:t> 25(2) (alle 10.000) ja 25(3) (</a:t>
            </a:r>
            <a:r>
              <a:rPr lang="en-US" sz="2000" dirty="0" err="1">
                <a:solidFill>
                  <a:schemeClr val="tx1"/>
                </a:solidFill>
                <a:latin typeface="+mn-lt"/>
              </a:rPr>
              <a:t>liitännäisrikokset</a:t>
            </a:r>
            <a:r>
              <a:rPr lang="en-US" sz="2000" dirty="0">
                <a:solidFill>
                  <a:schemeClr val="tx1"/>
                </a:solidFill>
                <a:latin typeface="+mn-lt"/>
              </a:rPr>
              <a:t>) </a:t>
            </a:r>
            <a:r>
              <a:rPr lang="en-US" sz="2000" dirty="0" err="1">
                <a:solidFill>
                  <a:schemeClr val="tx1"/>
                </a:solidFill>
                <a:latin typeface="+mn-lt"/>
              </a:rPr>
              <a:t>eivät</a:t>
            </a:r>
            <a:r>
              <a:rPr lang="en-US" sz="2000" dirty="0">
                <a:solidFill>
                  <a:schemeClr val="tx1"/>
                </a:solidFill>
                <a:latin typeface="+mn-lt"/>
              </a:rPr>
              <a:t> </a:t>
            </a:r>
            <a:r>
              <a:rPr lang="en-US" sz="2000" dirty="0" err="1">
                <a:solidFill>
                  <a:schemeClr val="tx1"/>
                </a:solidFill>
                <a:latin typeface="+mn-lt"/>
              </a:rPr>
              <a:t>täyty</a:t>
            </a:r>
            <a:r>
              <a:rPr lang="en-US" sz="2000" dirty="0">
                <a:solidFill>
                  <a:schemeClr val="tx1"/>
                </a:solidFill>
                <a:latin typeface="+mn-lt"/>
              </a:rPr>
              <a:t>.</a:t>
            </a:r>
          </a:p>
          <a:p>
            <a:pPr lvl="1" algn="just">
              <a:buFont typeface="Wingdings" panose="05000000000000000000" pitchFamily="2" charset="2"/>
              <a:buChar char="Ø"/>
            </a:pPr>
            <a:r>
              <a:rPr lang="en-US" sz="2000" dirty="0">
                <a:solidFill>
                  <a:schemeClr val="tx1"/>
                </a:solidFill>
                <a:latin typeface="+mn-lt"/>
              </a:rPr>
              <a:t>EPPO </a:t>
            </a:r>
            <a:r>
              <a:rPr lang="en-US" sz="2000" dirty="0" err="1">
                <a:solidFill>
                  <a:schemeClr val="tx1"/>
                </a:solidFill>
                <a:latin typeface="+mn-lt"/>
              </a:rPr>
              <a:t>harkitsee</a:t>
            </a:r>
            <a:r>
              <a:rPr lang="en-US" sz="2000" dirty="0">
                <a:solidFill>
                  <a:schemeClr val="tx1"/>
                </a:solidFill>
                <a:latin typeface="+mn-lt"/>
              </a:rPr>
              <a:t> </a:t>
            </a:r>
            <a:r>
              <a:rPr lang="en-US" sz="2000" dirty="0" err="1">
                <a:solidFill>
                  <a:schemeClr val="tx1"/>
                </a:solidFill>
                <a:latin typeface="+mn-lt"/>
              </a:rPr>
              <a:t>asian</a:t>
            </a:r>
            <a:r>
              <a:rPr lang="en-US" sz="2000" dirty="0">
                <a:solidFill>
                  <a:schemeClr val="tx1"/>
                </a:solidFill>
                <a:latin typeface="+mn-lt"/>
              </a:rPr>
              <a:t> </a:t>
            </a:r>
            <a:r>
              <a:rPr lang="en-US" sz="2000" dirty="0" err="1">
                <a:solidFill>
                  <a:schemeClr val="tx1"/>
                </a:solidFill>
                <a:latin typeface="+mn-lt"/>
              </a:rPr>
              <a:t>käsittelyn</a:t>
            </a:r>
            <a:r>
              <a:rPr lang="en-US" sz="2000" dirty="0">
                <a:solidFill>
                  <a:schemeClr val="tx1"/>
                </a:solidFill>
                <a:latin typeface="+mn-lt"/>
              </a:rPr>
              <a:t> </a:t>
            </a:r>
            <a:r>
              <a:rPr lang="en-US" sz="2000" dirty="0" err="1">
                <a:solidFill>
                  <a:schemeClr val="tx1"/>
                </a:solidFill>
                <a:latin typeface="+mn-lt"/>
              </a:rPr>
              <a:t>lopettamista</a:t>
            </a:r>
            <a:r>
              <a:rPr lang="en-US" sz="2000" dirty="0">
                <a:solidFill>
                  <a:schemeClr val="tx1"/>
                </a:solidFill>
                <a:latin typeface="+mn-lt"/>
              </a:rPr>
              <a:t> </a:t>
            </a:r>
            <a:r>
              <a:rPr lang="en-US" sz="2000" dirty="0" err="1">
                <a:solidFill>
                  <a:schemeClr val="tx1"/>
                </a:solidFill>
                <a:latin typeface="+mn-lt"/>
              </a:rPr>
              <a:t>asiassa</a:t>
            </a:r>
            <a:r>
              <a:rPr lang="en-US" sz="2000" dirty="0">
                <a:solidFill>
                  <a:schemeClr val="tx1"/>
                </a:solidFill>
                <a:latin typeface="+mn-lt"/>
              </a:rPr>
              <a:t>, </a:t>
            </a:r>
            <a:r>
              <a:rPr lang="en-US" sz="2000" dirty="0" err="1">
                <a:solidFill>
                  <a:schemeClr val="tx1"/>
                </a:solidFill>
                <a:latin typeface="+mn-lt"/>
              </a:rPr>
              <a:t>jossa</a:t>
            </a:r>
            <a:r>
              <a:rPr lang="en-US" sz="2000" dirty="0">
                <a:solidFill>
                  <a:schemeClr val="tx1"/>
                </a:solidFill>
                <a:latin typeface="+mn-lt"/>
              </a:rPr>
              <a:t> se on </a:t>
            </a:r>
            <a:r>
              <a:rPr lang="en-US" sz="2000" dirty="0" err="1">
                <a:solidFill>
                  <a:schemeClr val="tx1"/>
                </a:solidFill>
                <a:latin typeface="+mn-lt"/>
              </a:rPr>
              <a:t>käyttänyt</a:t>
            </a:r>
            <a:r>
              <a:rPr lang="en-US" sz="2000" dirty="0">
                <a:solidFill>
                  <a:schemeClr val="tx1"/>
                </a:solidFill>
                <a:latin typeface="+mn-lt"/>
              </a:rPr>
              <a:t> </a:t>
            </a:r>
            <a:r>
              <a:rPr lang="en-US" sz="2000" dirty="0" err="1">
                <a:solidFill>
                  <a:schemeClr val="tx1"/>
                </a:solidFill>
                <a:latin typeface="+mn-lt"/>
              </a:rPr>
              <a:t>toissijaista</a:t>
            </a:r>
            <a:r>
              <a:rPr lang="en-US" sz="2000" dirty="0">
                <a:solidFill>
                  <a:schemeClr val="tx1"/>
                </a:solidFill>
                <a:latin typeface="+mn-lt"/>
              </a:rPr>
              <a:t> </a:t>
            </a:r>
            <a:r>
              <a:rPr lang="en-US" sz="2000" dirty="0" err="1">
                <a:solidFill>
                  <a:schemeClr val="tx1"/>
                </a:solidFill>
                <a:latin typeface="+mn-lt"/>
              </a:rPr>
              <a:t>toimivaltaansa</a:t>
            </a:r>
            <a:r>
              <a:rPr lang="en-US" sz="2000" dirty="0">
                <a:solidFill>
                  <a:schemeClr val="tx1"/>
                </a:solidFill>
                <a:latin typeface="+mn-lt"/>
              </a:rPr>
              <a:t> (</a:t>
            </a:r>
            <a:r>
              <a:rPr lang="en-US" sz="2000" dirty="0" err="1">
                <a:solidFill>
                  <a:schemeClr val="tx1"/>
                </a:solidFill>
                <a:latin typeface="+mn-lt"/>
              </a:rPr>
              <a:t>Artikla</a:t>
            </a:r>
            <a:r>
              <a:rPr lang="en-US" sz="2000" dirty="0">
                <a:solidFill>
                  <a:schemeClr val="tx1"/>
                </a:solidFill>
                <a:latin typeface="+mn-lt"/>
              </a:rPr>
              <a:t> 22(3) EPPO </a:t>
            </a:r>
            <a:r>
              <a:rPr lang="en-US" sz="2000" dirty="0" err="1">
                <a:solidFill>
                  <a:schemeClr val="tx1"/>
                </a:solidFill>
                <a:latin typeface="+mn-lt"/>
              </a:rPr>
              <a:t>Asetus</a:t>
            </a:r>
            <a:r>
              <a:rPr lang="en-US" sz="2000" dirty="0">
                <a:solidFill>
                  <a:schemeClr val="tx1"/>
                </a:solidFill>
                <a:latin typeface="+mn-lt"/>
              </a:rPr>
              <a:t>) tai </a:t>
            </a:r>
            <a:r>
              <a:rPr lang="en-US" sz="2000" dirty="0" err="1">
                <a:solidFill>
                  <a:schemeClr val="tx1"/>
                </a:solidFill>
                <a:latin typeface="+mn-lt"/>
              </a:rPr>
              <a:t>missä</a:t>
            </a:r>
            <a:r>
              <a:rPr lang="en-US" sz="2000" dirty="0">
                <a:solidFill>
                  <a:schemeClr val="tx1"/>
                </a:solidFill>
                <a:latin typeface="+mn-lt"/>
              </a:rPr>
              <a:t> </a:t>
            </a:r>
            <a:r>
              <a:rPr lang="en-US" sz="2000" dirty="0" err="1">
                <a:solidFill>
                  <a:schemeClr val="tx1"/>
                </a:solidFill>
                <a:latin typeface="+mn-lt"/>
              </a:rPr>
              <a:t>unionille</a:t>
            </a:r>
            <a:r>
              <a:rPr lang="en-US" sz="2000" dirty="0">
                <a:solidFill>
                  <a:schemeClr val="tx1"/>
                </a:solidFill>
                <a:latin typeface="+mn-lt"/>
              </a:rPr>
              <a:t> </a:t>
            </a:r>
            <a:r>
              <a:rPr lang="en-US" sz="2000" dirty="0" err="1">
                <a:solidFill>
                  <a:schemeClr val="tx1"/>
                </a:solidFill>
                <a:latin typeface="+mn-lt"/>
              </a:rPr>
              <a:t>aiheutunut</a:t>
            </a:r>
            <a:r>
              <a:rPr lang="en-US" sz="2000" dirty="0">
                <a:solidFill>
                  <a:schemeClr val="tx1"/>
                </a:solidFill>
                <a:latin typeface="+mn-lt"/>
              </a:rPr>
              <a:t> </a:t>
            </a:r>
            <a:r>
              <a:rPr lang="en-US" sz="2000" dirty="0" err="1">
                <a:solidFill>
                  <a:schemeClr val="tx1"/>
                </a:solidFill>
                <a:latin typeface="+mn-lt"/>
              </a:rPr>
              <a:t>vahinko</a:t>
            </a:r>
            <a:r>
              <a:rPr lang="en-US" sz="2000" dirty="0">
                <a:solidFill>
                  <a:schemeClr val="tx1"/>
                </a:solidFill>
                <a:latin typeface="+mn-lt"/>
              </a:rPr>
              <a:t> </a:t>
            </a:r>
            <a:r>
              <a:rPr lang="en-US" sz="2000" dirty="0" err="1">
                <a:solidFill>
                  <a:schemeClr val="tx1"/>
                </a:solidFill>
                <a:latin typeface="+mn-lt"/>
              </a:rPr>
              <a:t>ei</a:t>
            </a:r>
            <a:r>
              <a:rPr lang="en-US" sz="2000" dirty="0">
                <a:solidFill>
                  <a:schemeClr val="tx1"/>
                </a:solidFill>
                <a:latin typeface="+mn-lt"/>
              </a:rPr>
              <a:t> </a:t>
            </a:r>
            <a:r>
              <a:rPr lang="en-US" sz="2000" dirty="0" err="1">
                <a:solidFill>
                  <a:schemeClr val="tx1"/>
                </a:solidFill>
                <a:latin typeface="+mn-lt"/>
              </a:rPr>
              <a:t>ylitä</a:t>
            </a:r>
            <a:r>
              <a:rPr lang="en-US" sz="2000" dirty="0">
                <a:solidFill>
                  <a:schemeClr val="tx1"/>
                </a:solidFill>
                <a:latin typeface="+mn-lt"/>
              </a:rPr>
              <a:t> </a:t>
            </a:r>
            <a:r>
              <a:rPr lang="en-US" sz="2000" dirty="0" err="1">
                <a:solidFill>
                  <a:schemeClr val="tx1"/>
                </a:solidFill>
                <a:latin typeface="+mn-lt"/>
              </a:rPr>
              <a:t>toiselle</a:t>
            </a:r>
            <a:r>
              <a:rPr lang="en-US" sz="2000" dirty="0">
                <a:solidFill>
                  <a:schemeClr val="tx1"/>
                </a:solidFill>
                <a:latin typeface="+mn-lt"/>
              </a:rPr>
              <a:t> </a:t>
            </a:r>
            <a:r>
              <a:rPr lang="en-US" sz="2000" dirty="0" err="1">
                <a:solidFill>
                  <a:schemeClr val="tx1"/>
                </a:solidFill>
                <a:latin typeface="+mn-lt"/>
              </a:rPr>
              <a:t>uhrille</a:t>
            </a:r>
            <a:r>
              <a:rPr lang="en-US" sz="2000" dirty="0">
                <a:solidFill>
                  <a:schemeClr val="tx1"/>
                </a:solidFill>
                <a:latin typeface="+mn-lt"/>
              </a:rPr>
              <a:t> </a:t>
            </a:r>
            <a:r>
              <a:rPr lang="en-US" sz="2000" dirty="0" err="1">
                <a:solidFill>
                  <a:schemeClr val="tx1"/>
                </a:solidFill>
                <a:latin typeface="+mn-lt"/>
              </a:rPr>
              <a:t>aiheutunutta</a:t>
            </a:r>
            <a:r>
              <a:rPr lang="en-US" sz="2000" dirty="0">
                <a:solidFill>
                  <a:schemeClr val="tx1"/>
                </a:solidFill>
                <a:latin typeface="+mn-lt"/>
              </a:rPr>
              <a:t> </a:t>
            </a:r>
            <a:r>
              <a:rPr lang="en-US" sz="2000" dirty="0" err="1">
                <a:solidFill>
                  <a:schemeClr val="tx1"/>
                </a:solidFill>
                <a:latin typeface="+mn-lt"/>
              </a:rPr>
              <a:t>vahinkoa</a:t>
            </a:r>
            <a:r>
              <a:rPr lang="en-US" sz="2000" dirty="0">
                <a:solidFill>
                  <a:schemeClr val="tx1"/>
                </a:solidFill>
                <a:latin typeface="+mn-lt"/>
              </a:rPr>
              <a:t> 25(3)(b).</a:t>
            </a:r>
          </a:p>
          <a:p>
            <a:pPr marL="0" indent="0" algn="just">
              <a:buNone/>
            </a:pPr>
            <a:r>
              <a:rPr lang="en-US" sz="2400" dirty="0" err="1">
                <a:solidFill>
                  <a:schemeClr val="tx1"/>
                </a:solidFill>
                <a:latin typeface="+mn-lt"/>
              </a:rPr>
              <a:t>Kollegio</a:t>
            </a:r>
            <a:r>
              <a:rPr lang="en-US" sz="2400" dirty="0">
                <a:solidFill>
                  <a:schemeClr val="tx1"/>
                </a:solidFill>
                <a:latin typeface="+mn-lt"/>
              </a:rPr>
              <a:t> </a:t>
            </a:r>
            <a:r>
              <a:rPr lang="en-US" sz="2400" dirty="0" err="1">
                <a:solidFill>
                  <a:schemeClr val="tx1"/>
                </a:solidFill>
                <a:latin typeface="+mn-lt"/>
              </a:rPr>
              <a:t>voi</a:t>
            </a:r>
            <a:r>
              <a:rPr lang="en-US" sz="2400" dirty="0">
                <a:solidFill>
                  <a:schemeClr val="tx1"/>
                </a:solidFill>
                <a:latin typeface="+mn-lt"/>
              </a:rPr>
              <a:t> </a:t>
            </a:r>
            <a:r>
              <a:rPr lang="en-US" sz="2400" dirty="0" err="1">
                <a:solidFill>
                  <a:schemeClr val="tx1"/>
                </a:solidFill>
                <a:latin typeface="+mn-lt"/>
              </a:rPr>
              <a:t>antaa</a:t>
            </a:r>
            <a:r>
              <a:rPr lang="en-US" sz="2400" dirty="0">
                <a:solidFill>
                  <a:schemeClr val="tx1"/>
                </a:solidFill>
                <a:latin typeface="+mn-lt"/>
              </a:rPr>
              <a:t> </a:t>
            </a:r>
            <a:r>
              <a:rPr lang="en-US" sz="2400" dirty="0" err="1">
                <a:solidFill>
                  <a:schemeClr val="tx1"/>
                </a:solidFill>
                <a:latin typeface="+mn-lt"/>
              </a:rPr>
              <a:t>ohjeet</a:t>
            </a:r>
            <a:r>
              <a:rPr lang="en-US" sz="2400" dirty="0">
                <a:solidFill>
                  <a:schemeClr val="tx1"/>
                </a:solidFill>
                <a:latin typeface="+mn-lt"/>
              </a:rPr>
              <a:t>, </a:t>
            </a:r>
            <a:r>
              <a:rPr lang="en-US" sz="2400" dirty="0" err="1">
                <a:solidFill>
                  <a:schemeClr val="tx1"/>
                </a:solidFill>
                <a:latin typeface="+mn-lt"/>
              </a:rPr>
              <a:t>joilla</a:t>
            </a:r>
            <a:r>
              <a:rPr lang="en-US" sz="2400" dirty="0">
                <a:solidFill>
                  <a:schemeClr val="tx1"/>
                </a:solidFill>
                <a:latin typeface="+mn-lt"/>
              </a:rPr>
              <a:t> </a:t>
            </a:r>
            <a:r>
              <a:rPr lang="en-US" sz="2400" dirty="0" err="1">
                <a:solidFill>
                  <a:schemeClr val="tx1"/>
                </a:solidFill>
                <a:latin typeface="+mn-lt"/>
              </a:rPr>
              <a:t>pysyvä</a:t>
            </a:r>
            <a:r>
              <a:rPr lang="en-US" sz="2400" dirty="0">
                <a:solidFill>
                  <a:schemeClr val="tx1"/>
                </a:solidFill>
                <a:latin typeface="+mn-lt"/>
              </a:rPr>
              <a:t> </a:t>
            </a:r>
            <a:r>
              <a:rPr lang="en-US" sz="2400" dirty="0" err="1">
                <a:solidFill>
                  <a:schemeClr val="tx1"/>
                </a:solidFill>
                <a:latin typeface="+mn-lt"/>
              </a:rPr>
              <a:t>jaosto</a:t>
            </a:r>
            <a:r>
              <a:rPr lang="en-US" sz="2400" dirty="0">
                <a:solidFill>
                  <a:schemeClr val="tx1"/>
                </a:solidFill>
                <a:latin typeface="+mn-lt"/>
              </a:rPr>
              <a:t> </a:t>
            </a:r>
            <a:r>
              <a:rPr lang="en-US" sz="2400" dirty="0" err="1">
                <a:solidFill>
                  <a:schemeClr val="tx1"/>
                </a:solidFill>
                <a:latin typeface="+mn-lt"/>
              </a:rPr>
              <a:t>valtuutetaan</a:t>
            </a:r>
            <a:r>
              <a:rPr lang="en-US" sz="2400" dirty="0">
                <a:solidFill>
                  <a:schemeClr val="tx1"/>
                </a:solidFill>
                <a:latin typeface="+mn-lt"/>
              </a:rPr>
              <a:t> </a:t>
            </a:r>
            <a:r>
              <a:rPr lang="en-US" sz="2400" b="1" dirty="0" err="1">
                <a:solidFill>
                  <a:schemeClr val="tx1"/>
                </a:solidFill>
                <a:latin typeface="+mn-lt"/>
              </a:rPr>
              <a:t>siirtämään</a:t>
            </a:r>
            <a:r>
              <a:rPr lang="en-US" sz="2400" dirty="0">
                <a:solidFill>
                  <a:schemeClr val="tx1"/>
                </a:solidFill>
                <a:latin typeface="+mn-lt"/>
              </a:rPr>
              <a:t> </a:t>
            </a:r>
            <a:r>
              <a:rPr lang="en-US" sz="2400" dirty="0" err="1">
                <a:solidFill>
                  <a:schemeClr val="tx1"/>
                </a:solidFill>
                <a:latin typeface="+mn-lt"/>
              </a:rPr>
              <a:t>juttu</a:t>
            </a:r>
            <a:r>
              <a:rPr lang="en-US" sz="2400" dirty="0">
                <a:solidFill>
                  <a:schemeClr val="tx1"/>
                </a:solidFill>
                <a:latin typeface="+mn-lt"/>
              </a:rPr>
              <a:t> </a:t>
            </a:r>
            <a:r>
              <a:rPr lang="en-US" sz="2400" dirty="0" err="1">
                <a:solidFill>
                  <a:schemeClr val="tx1"/>
                </a:solidFill>
                <a:latin typeface="+mn-lt"/>
              </a:rPr>
              <a:t>kansallisille</a:t>
            </a:r>
            <a:r>
              <a:rPr lang="en-US" sz="2400" dirty="0">
                <a:solidFill>
                  <a:schemeClr val="tx1"/>
                </a:solidFill>
                <a:latin typeface="+mn-lt"/>
              </a:rPr>
              <a:t> </a:t>
            </a:r>
            <a:r>
              <a:rPr lang="en-US" sz="2400" dirty="0" err="1">
                <a:solidFill>
                  <a:schemeClr val="tx1"/>
                </a:solidFill>
                <a:latin typeface="+mn-lt"/>
              </a:rPr>
              <a:t>viranomaisille</a:t>
            </a:r>
            <a:r>
              <a:rPr lang="en-US" sz="2400" dirty="0">
                <a:solidFill>
                  <a:schemeClr val="tx1"/>
                </a:solidFill>
                <a:latin typeface="+mn-lt"/>
              </a:rPr>
              <a:t>:</a:t>
            </a:r>
          </a:p>
          <a:p>
            <a:pPr lvl="1" algn="just">
              <a:buFont typeface="Wingdings" panose="05000000000000000000" pitchFamily="2" charset="2"/>
              <a:buChar char="Ø"/>
            </a:pPr>
            <a:r>
              <a:rPr lang="en-US" sz="2000" dirty="0">
                <a:solidFill>
                  <a:schemeClr val="tx1"/>
                </a:solidFill>
                <a:latin typeface="+mn-lt"/>
              </a:rPr>
              <a:t>Jos </a:t>
            </a:r>
            <a:r>
              <a:rPr lang="en-US" sz="2000" dirty="0" err="1">
                <a:solidFill>
                  <a:schemeClr val="tx1"/>
                </a:solidFill>
                <a:latin typeface="+mn-lt"/>
              </a:rPr>
              <a:t>EU:lle</a:t>
            </a:r>
            <a:r>
              <a:rPr lang="en-US" sz="2000" dirty="0">
                <a:solidFill>
                  <a:schemeClr val="tx1"/>
                </a:solidFill>
                <a:latin typeface="+mn-lt"/>
              </a:rPr>
              <a:t> </a:t>
            </a:r>
            <a:r>
              <a:rPr lang="en-US" sz="2000" dirty="0" err="1">
                <a:solidFill>
                  <a:schemeClr val="tx1"/>
                </a:solidFill>
                <a:latin typeface="+mn-lt"/>
              </a:rPr>
              <a:t>aiheutunut</a:t>
            </a:r>
            <a:r>
              <a:rPr lang="en-US" sz="2000" dirty="0">
                <a:solidFill>
                  <a:schemeClr val="tx1"/>
                </a:solidFill>
                <a:latin typeface="+mn-lt"/>
              </a:rPr>
              <a:t> </a:t>
            </a:r>
            <a:r>
              <a:rPr lang="en-US" sz="2000" dirty="0" err="1">
                <a:solidFill>
                  <a:schemeClr val="tx1"/>
                </a:solidFill>
                <a:latin typeface="+mn-lt"/>
              </a:rPr>
              <a:t>vahinko</a:t>
            </a:r>
            <a:r>
              <a:rPr lang="en-US" sz="2000" dirty="0">
                <a:solidFill>
                  <a:schemeClr val="tx1"/>
                </a:solidFill>
                <a:latin typeface="+mn-lt"/>
              </a:rPr>
              <a:t> on alle 100.000 </a:t>
            </a:r>
            <a:r>
              <a:rPr lang="en-US" sz="2000" dirty="0" err="1">
                <a:solidFill>
                  <a:schemeClr val="tx1"/>
                </a:solidFill>
                <a:latin typeface="+mn-lt"/>
              </a:rPr>
              <a:t>euroa</a:t>
            </a:r>
            <a:r>
              <a:rPr lang="en-US" sz="2000" dirty="0">
                <a:solidFill>
                  <a:schemeClr val="tx1"/>
                </a:solidFill>
                <a:latin typeface="+mn-lt"/>
              </a:rPr>
              <a:t> ja </a:t>
            </a:r>
            <a:r>
              <a:rPr lang="en-US" sz="2000" dirty="0" err="1">
                <a:solidFill>
                  <a:schemeClr val="tx1"/>
                </a:solidFill>
                <a:latin typeface="+mn-lt"/>
              </a:rPr>
              <a:t>ohjeiden</a:t>
            </a:r>
            <a:r>
              <a:rPr lang="en-US" sz="2000" dirty="0">
                <a:solidFill>
                  <a:schemeClr val="tx1"/>
                </a:solidFill>
                <a:latin typeface="+mn-lt"/>
              </a:rPr>
              <a:t> </a:t>
            </a:r>
            <a:r>
              <a:rPr lang="en-US" sz="2000" dirty="0" err="1">
                <a:solidFill>
                  <a:schemeClr val="tx1"/>
                </a:solidFill>
                <a:latin typeface="+mn-lt"/>
              </a:rPr>
              <a:t>perusteella</a:t>
            </a:r>
            <a:r>
              <a:rPr lang="en-US" sz="2000" dirty="0">
                <a:solidFill>
                  <a:schemeClr val="tx1"/>
                </a:solidFill>
                <a:latin typeface="+mn-lt"/>
              </a:rPr>
              <a:t> </a:t>
            </a:r>
            <a:r>
              <a:rPr lang="en-US" sz="2000" dirty="0" err="1">
                <a:solidFill>
                  <a:schemeClr val="tx1"/>
                </a:solidFill>
                <a:latin typeface="+mn-lt"/>
              </a:rPr>
              <a:t>teon</a:t>
            </a:r>
            <a:r>
              <a:rPr lang="en-US" sz="2000" dirty="0">
                <a:solidFill>
                  <a:schemeClr val="tx1"/>
                </a:solidFill>
                <a:latin typeface="+mn-lt"/>
              </a:rPr>
              <a:t> </a:t>
            </a:r>
            <a:r>
              <a:rPr lang="en-US" sz="2000" dirty="0" err="1">
                <a:solidFill>
                  <a:schemeClr val="tx1"/>
                </a:solidFill>
                <a:latin typeface="+mn-lt"/>
              </a:rPr>
              <a:t>vakavuus</a:t>
            </a:r>
            <a:r>
              <a:rPr lang="en-US" sz="2000" dirty="0">
                <a:solidFill>
                  <a:schemeClr val="tx1"/>
                </a:solidFill>
                <a:latin typeface="+mn-lt"/>
              </a:rPr>
              <a:t> tai </a:t>
            </a:r>
            <a:r>
              <a:rPr lang="en-US" sz="2000" dirty="0" err="1">
                <a:solidFill>
                  <a:schemeClr val="tx1"/>
                </a:solidFill>
                <a:latin typeface="+mn-lt"/>
              </a:rPr>
              <a:t>jutun</a:t>
            </a:r>
            <a:r>
              <a:rPr lang="en-US" sz="2000" dirty="0">
                <a:solidFill>
                  <a:schemeClr val="tx1"/>
                </a:solidFill>
                <a:latin typeface="+mn-lt"/>
              </a:rPr>
              <a:t> </a:t>
            </a:r>
            <a:r>
              <a:rPr lang="en-US" sz="2000" dirty="0" err="1">
                <a:solidFill>
                  <a:schemeClr val="tx1"/>
                </a:solidFill>
                <a:latin typeface="+mn-lt"/>
              </a:rPr>
              <a:t>monimutkaisuus</a:t>
            </a:r>
            <a:r>
              <a:rPr lang="en-US" sz="2000" dirty="0">
                <a:solidFill>
                  <a:schemeClr val="tx1"/>
                </a:solidFill>
                <a:latin typeface="+mn-lt"/>
              </a:rPr>
              <a:t> </a:t>
            </a:r>
            <a:r>
              <a:rPr lang="en-US" sz="2000" dirty="0" err="1">
                <a:solidFill>
                  <a:schemeClr val="tx1"/>
                </a:solidFill>
                <a:latin typeface="+mn-lt"/>
              </a:rPr>
              <a:t>eivät</a:t>
            </a:r>
            <a:r>
              <a:rPr lang="en-US" sz="2000" dirty="0">
                <a:solidFill>
                  <a:schemeClr val="tx1"/>
                </a:solidFill>
                <a:latin typeface="+mn-lt"/>
              </a:rPr>
              <a:t> </a:t>
            </a:r>
            <a:r>
              <a:rPr lang="en-US" sz="2000" dirty="0" err="1">
                <a:solidFill>
                  <a:schemeClr val="tx1"/>
                </a:solidFill>
                <a:latin typeface="+mn-lt"/>
              </a:rPr>
              <a:t>vaadi</a:t>
            </a:r>
            <a:r>
              <a:rPr lang="en-US" sz="2000" dirty="0">
                <a:solidFill>
                  <a:schemeClr val="tx1"/>
                </a:solidFill>
                <a:latin typeface="+mn-lt"/>
              </a:rPr>
              <a:t> </a:t>
            </a:r>
            <a:r>
              <a:rPr lang="en-US" sz="2000" dirty="0" err="1">
                <a:solidFill>
                  <a:schemeClr val="tx1"/>
                </a:solidFill>
                <a:latin typeface="+mn-lt"/>
              </a:rPr>
              <a:t>esitutkintaa</a:t>
            </a:r>
            <a:r>
              <a:rPr lang="en-US" sz="2000" dirty="0">
                <a:solidFill>
                  <a:schemeClr val="tx1"/>
                </a:solidFill>
                <a:latin typeface="+mn-lt"/>
              </a:rPr>
              <a:t> EU-</a:t>
            </a:r>
            <a:r>
              <a:rPr lang="en-US" sz="2000" dirty="0" err="1">
                <a:solidFill>
                  <a:schemeClr val="tx1"/>
                </a:solidFill>
                <a:latin typeface="+mn-lt"/>
              </a:rPr>
              <a:t>tasolla</a:t>
            </a:r>
            <a:r>
              <a:rPr lang="en-US" sz="2000" dirty="0">
                <a:solidFill>
                  <a:schemeClr val="tx1"/>
                </a:solidFill>
                <a:latin typeface="+mn-lt"/>
              </a:rPr>
              <a:t>.</a:t>
            </a:r>
          </a:p>
          <a:p>
            <a:pPr marL="0" indent="0" algn="just">
              <a:buNone/>
            </a:pPr>
            <a:r>
              <a:rPr lang="en-GB" sz="2400" dirty="0" err="1">
                <a:solidFill>
                  <a:schemeClr val="tx1"/>
                </a:solidFill>
                <a:latin typeface="+mn-lt"/>
              </a:rPr>
              <a:t>Menettely</a:t>
            </a:r>
            <a:r>
              <a:rPr lang="en-GB" sz="2400" dirty="0">
                <a:solidFill>
                  <a:schemeClr val="tx1"/>
                </a:solidFill>
                <a:latin typeface="+mn-lt"/>
              </a:rPr>
              <a:t> </a:t>
            </a:r>
            <a:r>
              <a:rPr lang="en-GB" sz="2400" dirty="0" err="1">
                <a:solidFill>
                  <a:schemeClr val="tx1"/>
                </a:solidFill>
                <a:latin typeface="+mn-lt"/>
              </a:rPr>
              <a:t>jutuissa</a:t>
            </a:r>
            <a:r>
              <a:rPr lang="en-GB" sz="2400" dirty="0">
                <a:solidFill>
                  <a:schemeClr val="tx1"/>
                </a:solidFill>
                <a:latin typeface="+mn-lt"/>
              </a:rPr>
              <a:t>, </a:t>
            </a:r>
            <a:r>
              <a:rPr lang="en-GB" sz="2400" dirty="0" err="1">
                <a:solidFill>
                  <a:schemeClr val="tx1"/>
                </a:solidFill>
                <a:latin typeface="+mn-lt"/>
              </a:rPr>
              <a:t>joissa</a:t>
            </a:r>
            <a:r>
              <a:rPr lang="en-GB" sz="2400" dirty="0">
                <a:solidFill>
                  <a:schemeClr val="tx1"/>
                </a:solidFill>
                <a:latin typeface="+mn-lt"/>
              </a:rPr>
              <a:t> </a:t>
            </a:r>
            <a:r>
              <a:rPr lang="en-GB" sz="2400" dirty="0" err="1">
                <a:solidFill>
                  <a:schemeClr val="tx1"/>
                </a:solidFill>
                <a:latin typeface="+mn-lt"/>
              </a:rPr>
              <a:t>EPPO:lla</a:t>
            </a:r>
            <a:r>
              <a:rPr lang="en-GB" sz="2400" dirty="0">
                <a:solidFill>
                  <a:schemeClr val="tx1"/>
                </a:solidFill>
                <a:latin typeface="+mn-lt"/>
              </a:rPr>
              <a:t> </a:t>
            </a:r>
            <a:r>
              <a:rPr lang="en-GB" sz="2400" dirty="0" err="1">
                <a:solidFill>
                  <a:schemeClr val="tx1"/>
                </a:solidFill>
                <a:latin typeface="+mn-lt"/>
              </a:rPr>
              <a:t>ei</a:t>
            </a:r>
            <a:r>
              <a:rPr lang="en-GB" sz="2400" dirty="0">
                <a:solidFill>
                  <a:schemeClr val="tx1"/>
                </a:solidFill>
                <a:latin typeface="+mn-lt"/>
              </a:rPr>
              <a:t> ole </a:t>
            </a:r>
            <a:r>
              <a:rPr lang="en-GB" sz="2400" dirty="0" err="1">
                <a:solidFill>
                  <a:schemeClr val="tx1"/>
                </a:solidFill>
                <a:latin typeface="+mn-lt"/>
              </a:rPr>
              <a:t>toimivaltaa</a:t>
            </a:r>
            <a:endParaRPr lang="en-GB" sz="2400" dirty="0">
              <a:solidFill>
                <a:schemeClr val="tx1"/>
              </a:solidFill>
              <a:latin typeface="+mn-lt"/>
            </a:endParaRPr>
          </a:p>
          <a:p>
            <a:pPr lvl="1" algn="just">
              <a:buFont typeface="Wingdings" panose="05000000000000000000" pitchFamily="2" charset="2"/>
              <a:buChar char="Ø"/>
            </a:pPr>
            <a:r>
              <a:rPr lang="en-GB" sz="2000" dirty="0" err="1">
                <a:solidFill>
                  <a:schemeClr val="tx1"/>
                </a:solidFill>
                <a:latin typeface="+mn-lt"/>
              </a:rPr>
              <a:t>Artikla</a:t>
            </a:r>
            <a:r>
              <a:rPr lang="en-GB" sz="2000" dirty="0">
                <a:solidFill>
                  <a:schemeClr val="tx1"/>
                </a:solidFill>
                <a:latin typeface="+mn-lt"/>
              </a:rPr>
              <a:t> 34(5) EPPO </a:t>
            </a:r>
            <a:r>
              <a:rPr lang="en-GB" sz="2000" dirty="0" err="1">
                <a:solidFill>
                  <a:schemeClr val="tx1"/>
                </a:solidFill>
                <a:latin typeface="+mn-lt"/>
              </a:rPr>
              <a:t>Asetus</a:t>
            </a:r>
            <a:r>
              <a:rPr lang="en-GB" sz="2000" dirty="0">
                <a:solidFill>
                  <a:schemeClr val="tx1"/>
                </a:solidFill>
                <a:latin typeface="+mn-lt"/>
              </a:rPr>
              <a:t>: Jos </a:t>
            </a:r>
            <a:r>
              <a:rPr lang="en-GB" sz="2000" dirty="0" err="1">
                <a:solidFill>
                  <a:schemeClr val="tx1"/>
                </a:solidFill>
                <a:latin typeface="+mn-lt"/>
              </a:rPr>
              <a:t>kansalliset</a:t>
            </a:r>
            <a:r>
              <a:rPr lang="en-GB" sz="2000" dirty="0">
                <a:solidFill>
                  <a:schemeClr val="tx1"/>
                </a:solidFill>
                <a:latin typeface="+mn-lt"/>
              </a:rPr>
              <a:t> </a:t>
            </a:r>
            <a:r>
              <a:rPr lang="en-GB" sz="2000" dirty="0" err="1">
                <a:solidFill>
                  <a:schemeClr val="tx1"/>
                </a:solidFill>
                <a:latin typeface="+mn-lt"/>
              </a:rPr>
              <a:t>viranomaiset</a:t>
            </a:r>
            <a:r>
              <a:rPr lang="en-GB" sz="2000" dirty="0">
                <a:solidFill>
                  <a:schemeClr val="tx1"/>
                </a:solidFill>
                <a:latin typeface="+mn-lt"/>
              </a:rPr>
              <a:t> </a:t>
            </a:r>
            <a:r>
              <a:rPr lang="en-GB" sz="2000" dirty="0" err="1">
                <a:solidFill>
                  <a:schemeClr val="tx1"/>
                </a:solidFill>
                <a:latin typeface="+mn-lt"/>
              </a:rPr>
              <a:t>eivät</a:t>
            </a:r>
            <a:r>
              <a:rPr lang="en-GB" sz="2000" dirty="0">
                <a:solidFill>
                  <a:schemeClr val="tx1"/>
                </a:solidFill>
                <a:latin typeface="+mn-lt"/>
              </a:rPr>
              <a:t> </a:t>
            </a:r>
            <a:r>
              <a:rPr lang="en-GB" sz="2000" dirty="0" err="1">
                <a:solidFill>
                  <a:schemeClr val="tx1"/>
                </a:solidFill>
                <a:latin typeface="+mn-lt"/>
              </a:rPr>
              <a:t>suostu</a:t>
            </a:r>
            <a:r>
              <a:rPr lang="en-GB" sz="2000" dirty="0">
                <a:solidFill>
                  <a:schemeClr val="tx1"/>
                </a:solidFill>
                <a:latin typeface="+mn-lt"/>
              </a:rPr>
              <a:t> </a:t>
            </a:r>
            <a:r>
              <a:rPr lang="en-GB" sz="2000" dirty="0" err="1">
                <a:solidFill>
                  <a:schemeClr val="tx1"/>
                </a:solidFill>
                <a:latin typeface="+mn-lt"/>
              </a:rPr>
              <a:t>viimeistään</a:t>
            </a:r>
            <a:r>
              <a:rPr lang="en-GB" sz="2000" dirty="0">
                <a:solidFill>
                  <a:schemeClr val="tx1"/>
                </a:solidFill>
                <a:latin typeface="+mn-lt"/>
              </a:rPr>
              <a:t> 30 </a:t>
            </a:r>
            <a:r>
              <a:rPr lang="en-GB" sz="2000" dirty="0" err="1">
                <a:solidFill>
                  <a:schemeClr val="tx1"/>
                </a:solidFill>
                <a:latin typeface="+mn-lt"/>
              </a:rPr>
              <a:t>päivän</a:t>
            </a:r>
            <a:r>
              <a:rPr lang="en-GB" sz="2000" dirty="0">
                <a:solidFill>
                  <a:schemeClr val="tx1"/>
                </a:solidFill>
                <a:latin typeface="+mn-lt"/>
              </a:rPr>
              <a:t> </a:t>
            </a:r>
            <a:r>
              <a:rPr lang="en-GB" sz="2000" dirty="0" err="1">
                <a:solidFill>
                  <a:schemeClr val="tx1"/>
                </a:solidFill>
                <a:latin typeface="+mn-lt"/>
              </a:rPr>
              <a:t>kuluessa</a:t>
            </a:r>
            <a:r>
              <a:rPr lang="en-GB" sz="2000" dirty="0">
                <a:solidFill>
                  <a:schemeClr val="tx1"/>
                </a:solidFill>
                <a:latin typeface="+mn-lt"/>
              </a:rPr>
              <a:t> </a:t>
            </a:r>
            <a:r>
              <a:rPr lang="en-GB" sz="2000" dirty="0" err="1">
                <a:solidFill>
                  <a:schemeClr val="tx1"/>
                </a:solidFill>
                <a:latin typeface="+mn-lt"/>
              </a:rPr>
              <a:t>käsittelemään</a:t>
            </a:r>
            <a:r>
              <a:rPr lang="en-GB" sz="2000" dirty="0">
                <a:solidFill>
                  <a:schemeClr val="tx1"/>
                </a:solidFill>
                <a:latin typeface="+mn-lt"/>
              </a:rPr>
              <a:t> </a:t>
            </a:r>
            <a:r>
              <a:rPr lang="en-GB" sz="2000" dirty="0" err="1">
                <a:solidFill>
                  <a:schemeClr val="tx1"/>
                </a:solidFill>
                <a:latin typeface="+mn-lt"/>
              </a:rPr>
              <a:t>asiaa</a:t>
            </a:r>
            <a:r>
              <a:rPr lang="en-US" sz="2000" dirty="0">
                <a:solidFill>
                  <a:schemeClr val="tx1"/>
                </a:solidFill>
                <a:latin typeface="+mn-lt"/>
              </a:rPr>
              <a:t>, EPPO </a:t>
            </a:r>
            <a:r>
              <a:rPr lang="en-US" sz="2000" dirty="0" err="1">
                <a:solidFill>
                  <a:schemeClr val="tx1"/>
                </a:solidFill>
                <a:latin typeface="+mn-lt"/>
              </a:rPr>
              <a:t>pysyy</a:t>
            </a:r>
            <a:r>
              <a:rPr lang="en-US" sz="2000" dirty="0">
                <a:solidFill>
                  <a:schemeClr val="tx1"/>
                </a:solidFill>
                <a:latin typeface="+mn-lt"/>
              </a:rPr>
              <a:t> </a:t>
            </a:r>
            <a:r>
              <a:rPr lang="en-US" sz="2000" dirty="0" err="1">
                <a:solidFill>
                  <a:schemeClr val="tx1"/>
                </a:solidFill>
                <a:latin typeface="+mn-lt"/>
              </a:rPr>
              <a:t>toimivaltaisena</a:t>
            </a:r>
            <a:r>
              <a:rPr lang="en-US" sz="2000" dirty="0">
                <a:solidFill>
                  <a:schemeClr val="tx1"/>
                </a:solidFill>
                <a:latin typeface="+mn-lt"/>
              </a:rPr>
              <a:t>, </a:t>
            </a:r>
            <a:r>
              <a:rPr lang="en-US" sz="2000" dirty="0" err="1">
                <a:solidFill>
                  <a:schemeClr val="tx1"/>
                </a:solidFill>
                <a:latin typeface="+mn-lt"/>
              </a:rPr>
              <a:t>paitsi</a:t>
            </a:r>
            <a:r>
              <a:rPr lang="en-US" sz="2000" dirty="0">
                <a:solidFill>
                  <a:schemeClr val="tx1"/>
                </a:solidFill>
                <a:latin typeface="+mn-lt"/>
              </a:rPr>
              <a:t> </a:t>
            </a:r>
            <a:r>
              <a:rPr lang="en-US" sz="2000" dirty="0" err="1">
                <a:solidFill>
                  <a:schemeClr val="tx1"/>
                </a:solidFill>
                <a:latin typeface="+mn-lt"/>
              </a:rPr>
              <a:t>jos</a:t>
            </a:r>
            <a:r>
              <a:rPr lang="en-US" sz="2000" dirty="0">
                <a:solidFill>
                  <a:schemeClr val="tx1"/>
                </a:solidFill>
                <a:latin typeface="+mn-lt"/>
              </a:rPr>
              <a:t> </a:t>
            </a:r>
            <a:r>
              <a:rPr lang="en-US" sz="2000" dirty="0" err="1">
                <a:solidFill>
                  <a:schemeClr val="tx1"/>
                </a:solidFill>
                <a:latin typeface="+mn-lt"/>
              </a:rPr>
              <a:t>sillä</a:t>
            </a:r>
            <a:r>
              <a:rPr lang="en-US" sz="2000" dirty="0">
                <a:solidFill>
                  <a:schemeClr val="tx1"/>
                </a:solidFill>
                <a:latin typeface="+mn-lt"/>
              </a:rPr>
              <a:t> </a:t>
            </a:r>
            <a:r>
              <a:rPr lang="en-US" sz="2000" dirty="0" err="1">
                <a:solidFill>
                  <a:schemeClr val="tx1"/>
                </a:solidFill>
                <a:latin typeface="+mn-lt"/>
              </a:rPr>
              <a:t>ei</a:t>
            </a:r>
            <a:r>
              <a:rPr lang="en-US" sz="2000" dirty="0">
                <a:solidFill>
                  <a:schemeClr val="tx1"/>
                </a:solidFill>
                <a:latin typeface="+mn-lt"/>
              </a:rPr>
              <a:t> </a:t>
            </a:r>
            <a:r>
              <a:rPr lang="en-US" sz="2000" dirty="0" err="1">
                <a:solidFill>
                  <a:schemeClr val="tx1"/>
                </a:solidFill>
                <a:latin typeface="+mn-lt"/>
              </a:rPr>
              <a:t>artiklojen</a:t>
            </a:r>
            <a:r>
              <a:rPr lang="en-US" sz="2000" dirty="0">
                <a:solidFill>
                  <a:schemeClr val="tx1"/>
                </a:solidFill>
                <a:latin typeface="+mn-lt"/>
              </a:rPr>
              <a:t> 22 ja 23 </a:t>
            </a:r>
            <a:r>
              <a:rPr lang="en-US" sz="2000" dirty="0" err="1">
                <a:solidFill>
                  <a:schemeClr val="tx1"/>
                </a:solidFill>
                <a:latin typeface="+mn-lt"/>
              </a:rPr>
              <a:t>perusteella</a:t>
            </a:r>
            <a:r>
              <a:rPr lang="en-US" sz="2000" dirty="0">
                <a:solidFill>
                  <a:schemeClr val="tx1"/>
                </a:solidFill>
                <a:latin typeface="+mn-lt"/>
              </a:rPr>
              <a:t> ole </a:t>
            </a:r>
            <a:r>
              <a:rPr lang="en-US" sz="2000" dirty="0" err="1">
                <a:solidFill>
                  <a:schemeClr val="tx1"/>
                </a:solidFill>
                <a:latin typeface="+mn-lt"/>
              </a:rPr>
              <a:t>toimivaltaa</a:t>
            </a:r>
            <a:r>
              <a:rPr lang="en-US" sz="2000" dirty="0">
                <a:solidFill>
                  <a:schemeClr val="tx1"/>
                </a:solidFill>
                <a:latin typeface="+mn-lt"/>
              </a:rPr>
              <a:t>.</a:t>
            </a:r>
          </a:p>
          <a:p>
            <a:pPr lvl="1" algn="just">
              <a:buFont typeface="Wingdings" panose="05000000000000000000" pitchFamily="2" charset="2"/>
              <a:buChar char="Ø"/>
            </a:pPr>
            <a:r>
              <a:rPr lang="en-GB" sz="2000" dirty="0" err="1">
                <a:solidFill>
                  <a:schemeClr val="tx1"/>
                </a:solidFill>
                <a:latin typeface="+mn-lt"/>
              </a:rPr>
              <a:t>Artikla</a:t>
            </a:r>
            <a:r>
              <a:rPr lang="en-GB" sz="2000" dirty="0">
                <a:solidFill>
                  <a:schemeClr val="tx1"/>
                </a:solidFill>
                <a:latin typeface="+mn-lt"/>
              </a:rPr>
              <a:t> 34(7) </a:t>
            </a:r>
            <a:r>
              <a:rPr lang="en-GB" sz="2000" dirty="0" err="1">
                <a:solidFill>
                  <a:schemeClr val="tx1"/>
                </a:solidFill>
                <a:latin typeface="+mn-lt"/>
              </a:rPr>
              <a:t>ja</a:t>
            </a:r>
            <a:r>
              <a:rPr lang="en-GB" sz="2000" dirty="0">
                <a:solidFill>
                  <a:schemeClr val="tx1"/>
                </a:solidFill>
                <a:latin typeface="+mn-lt"/>
              </a:rPr>
              <a:t> (8) EPPO </a:t>
            </a:r>
            <a:r>
              <a:rPr lang="en-GB" sz="2000" dirty="0" err="1">
                <a:solidFill>
                  <a:schemeClr val="tx1"/>
                </a:solidFill>
                <a:latin typeface="+mn-lt"/>
              </a:rPr>
              <a:t>Asetus</a:t>
            </a:r>
            <a:r>
              <a:rPr lang="en-GB" sz="2000" dirty="0">
                <a:solidFill>
                  <a:schemeClr val="tx1"/>
                </a:solidFill>
                <a:latin typeface="+mn-lt"/>
              </a:rPr>
              <a:t>: </a:t>
            </a:r>
            <a:r>
              <a:rPr lang="en-GB" sz="2000" dirty="0" err="1">
                <a:solidFill>
                  <a:schemeClr val="tx1"/>
                </a:solidFill>
                <a:latin typeface="+mn-lt"/>
              </a:rPr>
              <a:t>jutun</a:t>
            </a:r>
            <a:r>
              <a:rPr lang="en-GB" sz="2000" dirty="0">
                <a:solidFill>
                  <a:schemeClr val="tx1"/>
                </a:solidFill>
                <a:latin typeface="+mn-lt"/>
              </a:rPr>
              <a:t> </a:t>
            </a:r>
            <a:r>
              <a:rPr lang="en-GB" sz="2000" dirty="0" err="1">
                <a:solidFill>
                  <a:schemeClr val="tx1"/>
                </a:solidFill>
                <a:latin typeface="+mn-lt"/>
              </a:rPr>
              <a:t>siirto</a:t>
            </a:r>
            <a:r>
              <a:rPr lang="en-GB" sz="2000" dirty="0">
                <a:solidFill>
                  <a:schemeClr val="tx1"/>
                </a:solidFill>
                <a:latin typeface="+mn-lt"/>
              </a:rPr>
              <a:t> </a:t>
            </a:r>
            <a:r>
              <a:rPr lang="en-GB" sz="2000" dirty="0" err="1">
                <a:solidFill>
                  <a:schemeClr val="tx1"/>
                </a:solidFill>
                <a:latin typeface="+mn-lt"/>
              </a:rPr>
              <a:t>kansallisille</a:t>
            </a:r>
            <a:r>
              <a:rPr lang="en-GB" sz="2000" dirty="0">
                <a:solidFill>
                  <a:schemeClr val="tx1"/>
                </a:solidFill>
                <a:latin typeface="+mn-lt"/>
              </a:rPr>
              <a:t> </a:t>
            </a:r>
            <a:r>
              <a:rPr lang="en-GB" sz="2000" dirty="0" err="1">
                <a:solidFill>
                  <a:schemeClr val="tx1"/>
                </a:solidFill>
                <a:latin typeface="+mn-lt"/>
              </a:rPr>
              <a:t>viranomaisille</a:t>
            </a:r>
            <a:r>
              <a:rPr lang="en-US" sz="2000" dirty="0">
                <a:solidFill>
                  <a:schemeClr val="tx1"/>
                </a:solidFill>
                <a:latin typeface="+mn-lt"/>
              </a:rPr>
              <a:t>, </a:t>
            </a:r>
            <a:r>
              <a:rPr lang="en-US" sz="2000" dirty="0" err="1">
                <a:solidFill>
                  <a:schemeClr val="tx1"/>
                </a:solidFill>
                <a:latin typeface="+mn-lt"/>
              </a:rPr>
              <a:t>joille</a:t>
            </a:r>
            <a:r>
              <a:rPr lang="en-US" sz="2000" dirty="0">
                <a:solidFill>
                  <a:schemeClr val="tx1"/>
                </a:solidFill>
                <a:latin typeface="+mn-lt"/>
              </a:rPr>
              <a:t> </a:t>
            </a:r>
            <a:r>
              <a:rPr lang="en-US" sz="2000" dirty="0" err="1">
                <a:solidFill>
                  <a:schemeClr val="tx1"/>
                </a:solidFill>
                <a:latin typeface="+mn-lt"/>
              </a:rPr>
              <a:t>myös</a:t>
            </a:r>
            <a:r>
              <a:rPr lang="en-US" sz="2000" dirty="0">
                <a:solidFill>
                  <a:schemeClr val="tx1"/>
                </a:solidFill>
                <a:latin typeface="+mn-lt"/>
              </a:rPr>
              <a:t> </a:t>
            </a:r>
            <a:r>
              <a:rPr lang="en-US" sz="2000" dirty="0" err="1">
                <a:solidFill>
                  <a:schemeClr val="tx1"/>
                </a:solidFill>
                <a:latin typeface="+mn-lt"/>
              </a:rPr>
              <a:t>asiakirjat</a:t>
            </a:r>
            <a:r>
              <a:rPr lang="en-US" sz="2000" dirty="0">
                <a:solidFill>
                  <a:schemeClr val="tx1"/>
                </a:solidFill>
                <a:latin typeface="+mn-lt"/>
              </a:rPr>
              <a:t> </a:t>
            </a:r>
            <a:r>
              <a:rPr lang="en-US" sz="2000" dirty="0" err="1">
                <a:solidFill>
                  <a:schemeClr val="tx1"/>
                </a:solidFill>
                <a:latin typeface="+mn-lt"/>
              </a:rPr>
              <a:t>eikä</a:t>
            </a:r>
            <a:r>
              <a:rPr lang="en-US" sz="2000" dirty="0">
                <a:solidFill>
                  <a:schemeClr val="tx1"/>
                </a:solidFill>
                <a:latin typeface="+mn-lt"/>
              </a:rPr>
              <a:t> EPPO </a:t>
            </a:r>
            <a:r>
              <a:rPr lang="en-US" sz="2000" dirty="0" err="1">
                <a:solidFill>
                  <a:schemeClr val="tx1"/>
                </a:solidFill>
                <a:latin typeface="+mn-lt"/>
              </a:rPr>
              <a:t>enää</a:t>
            </a:r>
            <a:r>
              <a:rPr lang="en-US" sz="2000" dirty="0">
                <a:solidFill>
                  <a:schemeClr val="tx1"/>
                </a:solidFill>
                <a:latin typeface="+mn-lt"/>
              </a:rPr>
              <a:t> tee </a:t>
            </a:r>
            <a:r>
              <a:rPr lang="en-US" sz="2000" dirty="0" err="1">
                <a:solidFill>
                  <a:schemeClr val="tx1"/>
                </a:solidFill>
                <a:latin typeface="+mn-lt"/>
              </a:rPr>
              <a:t>tutkinta</a:t>
            </a:r>
            <a:r>
              <a:rPr lang="en-US" sz="2000" dirty="0">
                <a:solidFill>
                  <a:schemeClr val="tx1"/>
                </a:solidFill>
                <a:latin typeface="+mn-lt"/>
              </a:rPr>
              <a:t>- tai </a:t>
            </a:r>
            <a:r>
              <a:rPr lang="en-US" sz="2000" dirty="0" err="1">
                <a:solidFill>
                  <a:schemeClr val="tx1"/>
                </a:solidFill>
                <a:latin typeface="+mn-lt"/>
              </a:rPr>
              <a:t>syytetoimia</a:t>
            </a:r>
            <a:r>
              <a:rPr lang="en-US" sz="2000" dirty="0">
                <a:solidFill>
                  <a:schemeClr val="tx1"/>
                </a:solidFill>
                <a:latin typeface="+mn-lt"/>
              </a:rPr>
              <a:t>, </a:t>
            </a:r>
            <a:r>
              <a:rPr lang="en-US" sz="2000" dirty="0" err="1">
                <a:solidFill>
                  <a:schemeClr val="tx1"/>
                </a:solidFill>
                <a:latin typeface="+mn-lt"/>
              </a:rPr>
              <a:t>sulkee</a:t>
            </a:r>
            <a:r>
              <a:rPr lang="en-US" sz="2000" dirty="0">
                <a:solidFill>
                  <a:schemeClr val="tx1"/>
                </a:solidFill>
                <a:latin typeface="+mn-lt"/>
              </a:rPr>
              <a:t> </a:t>
            </a:r>
            <a:r>
              <a:rPr lang="en-US" sz="2000" dirty="0" err="1">
                <a:solidFill>
                  <a:schemeClr val="tx1"/>
                </a:solidFill>
                <a:latin typeface="+mn-lt"/>
              </a:rPr>
              <a:t>jutun</a:t>
            </a:r>
            <a:r>
              <a:rPr lang="en-US" sz="2000" b="1" dirty="0">
                <a:solidFill>
                  <a:schemeClr val="tx1"/>
                </a:solidFill>
                <a:latin typeface="+mn-lt"/>
              </a:rPr>
              <a:t>, </a:t>
            </a:r>
            <a:r>
              <a:rPr lang="en-US" sz="2000" b="1" dirty="0" err="1">
                <a:solidFill>
                  <a:schemeClr val="tx1"/>
                </a:solidFill>
                <a:latin typeface="+mn-lt"/>
              </a:rPr>
              <a:t>ilmoitus</a:t>
            </a:r>
            <a:r>
              <a:rPr lang="en-US" sz="2000" b="1" dirty="0">
                <a:solidFill>
                  <a:schemeClr val="tx1"/>
                </a:solidFill>
                <a:latin typeface="+mn-lt"/>
              </a:rPr>
              <a:t> </a:t>
            </a:r>
            <a:r>
              <a:rPr lang="en-US" sz="2000" b="1" dirty="0" err="1">
                <a:solidFill>
                  <a:schemeClr val="tx1"/>
                </a:solidFill>
                <a:latin typeface="+mn-lt"/>
              </a:rPr>
              <a:t>kansall</a:t>
            </a:r>
            <a:r>
              <a:rPr lang="en-US" sz="2000" b="1" dirty="0">
                <a:solidFill>
                  <a:schemeClr val="tx1"/>
                </a:solidFill>
                <a:latin typeface="+mn-lt"/>
              </a:rPr>
              <a:t>. </a:t>
            </a:r>
            <a:r>
              <a:rPr lang="en-US" sz="2000" b="1" dirty="0" err="1">
                <a:solidFill>
                  <a:schemeClr val="tx1"/>
                </a:solidFill>
                <a:latin typeface="+mn-lt"/>
              </a:rPr>
              <a:t>viranomaisille</a:t>
            </a:r>
            <a:r>
              <a:rPr lang="en-US" sz="2000" b="1" dirty="0">
                <a:solidFill>
                  <a:schemeClr val="tx1"/>
                </a:solidFill>
                <a:latin typeface="+mn-lt"/>
              </a:rPr>
              <a:t>, EU-</a:t>
            </a:r>
            <a:r>
              <a:rPr lang="en-US" sz="2000" b="1" dirty="0" err="1">
                <a:solidFill>
                  <a:schemeClr val="tx1"/>
                </a:solidFill>
                <a:latin typeface="+mn-lt"/>
              </a:rPr>
              <a:t>instituutioille</a:t>
            </a:r>
            <a:r>
              <a:rPr lang="en-US" sz="2000" b="1" dirty="0">
                <a:solidFill>
                  <a:schemeClr val="tx1"/>
                </a:solidFill>
                <a:latin typeface="+mn-lt"/>
              </a:rPr>
              <a:t> (Olaf),</a:t>
            </a:r>
            <a:r>
              <a:rPr lang="en-US" sz="2000" b="1" dirty="0" err="1">
                <a:solidFill>
                  <a:schemeClr val="tx1"/>
                </a:solidFill>
                <a:latin typeface="+mn-lt"/>
              </a:rPr>
              <a:t>epäillyille</a:t>
            </a:r>
            <a:r>
              <a:rPr lang="en-US" sz="2000" b="1" dirty="0">
                <a:solidFill>
                  <a:schemeClr val="tx1"/>
                </a:solidFill>
                <a:latin typeface="+mn-lt"/>
              </a:rPr>
              <a:t>/</a:t>
            </a:r>
            <a:r>
              <a:rPr lang="en-US" sz="2000" dirty="0" err="1">
                <a:solidFill>
                  <a:schemeClr val="tx1"/>
                </a:solidFill>
                <a:latin typeface="+mn-lt"/>
              </a:rPr>
              <a:t>syytetyille</a:t>
            </a:r>
            <a:r>
              <a:rPr lang="en-US" sz="2000" dirty="0">
                <a:solidFill>
                  <a:schemeClr val="tx1"/>
                </a:solidFill>
                <a:latin typeface="+mn-lt"/>
              </a:rPr>
              <a:t> ja </a:t>
            </a:r>
            <a:r>
              <a:rPr lang="en-US" sz="2000" dirty="0" err="1">
                <a:solidFill>
                  <a:schemeClr val="tx1"/>
                </a:solidFill>
                <a:latin typeface="+mn-lt"/>
              </a:rPr>
              <a:t>asianomistajille</a:t>
            </a:r>
            <a:r>
              <a:rPr lang="en-US" sz="2000" dirty="0">
                <a:solidFill>
                  <a:schemeClr val="tx1"/>
                </a:solidFill>
                <a:latin typeface="+mn-lt"/>
              </a:rPr>
              <a:t>.</a:t>
            </a:r>
          </a:p>
          <a:p>
            <a:pPr marL="0" lvl="1" indent="0" algn="just">
              <a:spcBef>
                <a:spcPts val="1200"/>
              </a:spcBef>
              <a:spcAft>
                <a:spcPts val="200"/>
              </a:spcAft>
              <a:buSzPct val="100000"/>
              <a:buNone/>
            </a:pPr>
            <a:endParaRPr lang="en-US" sz="2500" dirty="0">
              <a:solidFill>
                <a:schemeClr val="tx1"/>
              </a:solidFill>
              <a:latin typeface="+mn-lt"/>
            </a:endParaRPr>
          </a:p>
          <a:p>
            <a:pPr marL="0" lvl="1" indent="0">
              <a:spcBef>
                <a:spcPts val="1200"/>
              </a:spcBef>
              <a:spcAft>
                <a:spcPts val="200"/>
              </a:spcAft>
              <a:buSzPct val="100000"/>
              <a:buNone/>
            </a:pPr>
            <a:endParaRPr lang="de-AT" sz="2500" dirty="0">
              <a:solidFill>
                <a:schemeClr val="tx1"/>
              </a:solidFill>
              <a:latin typeface="+mn-lt"/>
            </a:endParaRPr>
          </a:p>
          <a:p>
            <a:pPr lvl="1">
              <a:buFont typeface="Wingdings" panose="05000000000000000000" pitchFamily="2" charset="2"/>
              <a:buChar char="Ø"/>
            </a:pPr>
            <a:endParaRPr lang="de-DE" sz="2000" dirty="0"/>
          </a:p>
          <a:p>
            <a:pPr lvl="0">
              <a:buFont typeface="Wingdings" panose="05000000000000000000" pitchFamily="2" charset="2"/>
              <a:buChar char="Ø"/>
            </a:pPr>
            <a:endParaRPr lang="en-US" sz="1800" dirty="0">
              <a:solidFill>
                <a:prstClr val="black"/>
              </a:solidFill>
            </a:endParaRPr>
          </a:p>
          <a:p>
            <a:endParaRPr lang="de-DE" dirty="0"/>
          </a:p>
        </p:txBody>
      </p:sp>
      <p:sp>
        <p:nvSpPr>
          <p:cNvPr id="5" name="Dia számának helye 4">
            <a:extLst>
              <a:ext uri="{FF2B5EF4-FFF2-40B4-BE49-F238E27FC236}">
                <a16:creationId xmlns:a16="http://schemas.microsoft.com/office/drawing/2014/main" id="{D09139C0-7C15-4123-BD16-44EB78287995}"/>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827012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20995"/>
            <a:ext cx="9967452" cy="918424"/>
          </a:xfrm>
        </p:spPr>
        <p:txBody>
          <a:bodyPr>
            <a:normAutofit/>
          </a:bodyPr>
          <a:lstStyle/>
          <a:p>
            <a:r>
              <a:rPr lang="en-US" dirty="0" err="1"/>
              <a:t>Artikla</a:t>
            </a:r>
            <a:r>
              <a:rPr lang="en-US" dirty="0"/>
              <a:t> 35 – </a:t>
            </a:r>
            <a:r>
              <a:rPr lang="en-US" dirty="0" err="1"/>
              <a:t>Tutkinnan</a:t>
            </a:r>
            <a:r>
              <a:rPr lang="en-US" dirty="0"/>
              <a:t> </a:t>
            </a:r>
            <a:r>
              <a:rPr lang="en-US" dirty="0" err="1"/>
              <a:t>päättäminen</a:t>
            </a:r>
            <a:endParaRPr lang="de-DE" dirty="0"/>
          </a:p>
        </p:txBody>
      </p:sp>
      <p:sp>
        <p:nvSpPr>
          <p:cNvPr id="3" name="Inhaltsplatzhalter 2"/>
          <p:cNvSpPr>
            <a:spLocks noGrp="1"/>
          </p:cNvSpPr>
          <p:nvPr>
            <p:ph idx="1"/>
          </p:nvPr>
        </p:nvSpPr>
        <p:spPr/>
        <p:txBody>
          <a:bodyPr>
            <a:normAutofit fontScale="70000" lnSpcReduction="20000"/>
          </a:bodyPr>
          <a:lstStyle/>
          <a:p>
            <a:pPr marL="0" indent="0" algn="just">
              <a:buNone/>
            </a:pPr>
            <a:r>
              <a:rPr lang="en-US" sz="2400" dirty="0" err="1">
                <a:solidFill>
                  <a:schemeClr val="tx1"/>
                </a:solidFill>
                <a:latin typeface="+mn-lt"/>
              </a:rPr>
              <a:t>Artikla</a:t>
            </a:r>
            <a:r>
              <a:rPr lang="en-US" sz="2400" dirty="0">
                <a:solidFill>
                  <a:schemeClr val="tx1"/>
                </a:solidFill>
                <a:latin typeface="+mn-lt"/>
              </a:rPr>
              <a:t> 35(1) EPPO </a:t>
            </a:r>
            <a:r>
              <a:rPr lang="en-US" sz="2400" dirty="0" err="1">
                <a:solidFill>
                  <a:schemeClr val="tx1"/>
                </a:solidFill>
                <a:latin typeface="+mn-lt"/>
              </a:rPr>
              <a:t>Asetus</a:t>
            </a:r>
            <a:r>
              <a:rPr lang="en-US" sz="2400" dirty="0">
                <a:solidFill>
                  <a:schemeClr val="tx1"/>
                </a:solidFill>
                <a:latin typeface="+mn-lt"/>
              </a:rPr>
              <a:t>: </a:t>
            </a:r>
            <a:r>
              <a:rPr lang="en-US" sz="2400" dirty="0" err="1">
                <a:solidFill>
                  <a:schemeClr val="tx1"/>
                </a:solidFill>
                <a:latin typeface="+mn-lt"/>
              </a:rPr>
              <a:t>Kun</a:t>
            </a:r>
            <a:r>
              <a:rPr lang="en-US" sz="2400" dirty="0">
                <a:solidFill>
                  <a:schemeClr val="tx1"/>
                </a:solidFill>
                <a:latin typeface="+mn-lt"/>
              </a:rPr>
              <a:t> </a:t>
            </a:r>
            <a:r>
              <a:rPr lang="en-US" sz="2400" dirty="0" err="1">
                <a:solidFill>
                  <a:schemeClr val="tx1"/>
                </a:solidFill>
                <a:latin typeface="+mn-lt"/>
              </a:rPr>
              <a:t>käsittelevä</a:t>
            </a:r>
            <a:r>
              <a:rPr lang="en-US" sz="2400" dirty="0">
                <a:solidFill>
                  <a:schemeClr val="tx1"/>
                </a:solidFill>
                <a:latin typeface="+mn-lt"/>
              </a:rPr>
              <a:t> EDP </a:t>
            </a:r>
            <a:r>
              <a:rPr lang="en-US" sz="2400" dirty="0" err="1">
                <a:solidFill>
                  <a:schemeClr val="tx1"/>
                </a:solidFill>
                <a:latin typeface="+mn-lt"/>
              </a:rPr>
              <a:t>katsoo</a:t>
            </a:r>
            <a:r>
              <a:rPr lang="en-US" sz="2400" dirty="0">
                <a:solidFill>
                  <a:schemeClr val="tx1"/>
                </a:solidFill>
                <a:latin typeface="+mn-lt"/>
              </a:rPr>
              <a:t> </a:t>
            </a:r>
            <a:r>
              <a:rPr lang="en-US" sz="2400" dirty="0" err="1">
                <a:solidFill>
                  <a:schemeClr val="tx1"/>
                </a:solidFill>
                <a:latin typeface="+mn-lt"/>
              </a:rPr>
              <a:t>esitutkinnan</a:t>
            </a:r>
            <a:r>
              <a:rPr lang="en-US" sz="2400" dirty="0">
                <a:solidFill>
                  <a:schemeClr val="tx1"/>
                </a:solidFill>
                <a:latin typeface="+mn-lt"/>
              </a:rPr>
              <a:t> </a:t>
            </a:r>
            <a:r>
              <a:rPr lang="en-US" sz="2400" dirty="0" err="1">
                <a:solidFill>
                  <a:schemeClr val="tx1"/>
                </a:solidFill>
                <a:latin typeface="+mn-lt"/>
              </a:rPr>
              <a:t>valmistuneen</a:t>
            </a:r>
            <a:endParaRPr lang="en-US" sz="2400" dirty="0">
              <a:solidFill>
                <a:schemeClr val="tx1"/>
              </a:solidFill>
              <a:latin typeface="+mn-lt"/>
            </a:endParaRPr>
          </a:p>
          <a:p>
            <a:pPr lvl="0" algn="just">
              <a:buFont typeface="Wingdings" panose="05000000000000000000" pitchFamily="2" charset="2"/>
              <a:buChar char="Ø"/>
            </a:pPr>
            <a:r>
              <a:rPr lang="en-US" sz="2400" dirty="0" err="1">
                <a:solidFill>
                  <a:schemeClr val="tx1"/>
                </a:solidFill>
                <a:latin typeface="+mn-lt"/>
              </a:rPr>
              <a:t>Toimittaa</a:t>
            </a:r>
            <a:r>
              <a:rPr lang="en-US" sz="2400" dirty="0">
                <a:solidFill>
                  <a:schemeClr val="tx1"/>
                </a:solidFill>
                <a:latin typeface="+mn-lt"/>
              </a:rPr>
              <a:t> </a:t>
            </a:r>
            <a:r>
              <a:rPr lang="en-US" sz="2400" b="1" dirty="0" err="1">
                <a:solidFill>
                  <a:schemeClr val="tx1"/>
                </a:solidFill>
                <a:latin typeface="+mn-lt"/>
              </a:rPr>
              <a:t>valvovalle</a:t>
            </a:r>
            <a:r>
              <a:rPr lang="en-US" sz="2400" b="1" dirty="0">
                <a:solidFill>
                  <a:schemeClr val="tx1"/>
                </a:solidFill>
                <a:latin typeface="+mn-lt"/>
              </a:rPr>
              <a:t> </a:t>
            </a:r>
            <a:r>
              <a:rPr lang="en-US" sz="2400" b="1" dirty="0" err="1">
                <a:solidFill>
                  <a:schemeClr val="tx1"/>
                </a:solidFill>
                <a:latin typeface="+mn-lt"/>
              </a:rPr>
              <a:t>EP:lle</a:t>
            </a:r>
            <a:r>
              <a:rPr lang="en-US" sz="2400" b="1" dirty="0">
                <a:solidFill>
                  <a:schemeClr val="tx1"/>
                </a:solidFill>
                <a:latin typeface="+mn-lt"/>
              </a:rPr>
              <a:t> </a:t>
            </a:r>
            <a:r>
              <a:rPr lang="en-US" sz="2400" b="1" dirty="0" err="1">
                <a:solidFill>
                  <a:schemeClr val="tx1"/>
                </a:solidFill>
                <a:latin typeface="+mn-lt"/>
              </a:rPr>
              <a:t>kertomuksen</a:t>
            </a:r>
            <a:endParaRPr lang="en-US" sz="2400" b="1" dirty="0">
              <a:solidFill>
                <a:schemeClr val="tx1"/>
              </a:solidFill>
              <a:latin typeface="+mn-lt"/>
            </a:endParaRPr>
          </a:p>
          <a:p>
            <a:pPr lvl="0" algn="just">
              <a:buFont typeface="Wingdings" panose="05000000000000000000" pitchFamily="2" charset="2"/>
              <a:buChar char="Ø"/>
            </a:pPr>
            <a:r>
              <a:rPr lang="en-US" sz="2400" dirty="0" err="1">
                <a:solidFill>
                  <a:schemeClr val="tx1"/>
                </a:solidFill>
                <a:latin typeface="+mn-lt"/>
              </a:rPr>
              <a:t>jossa</a:t>
            </a:r>
            <a:r>
              <a:rPr lang="en-US" sz="2400" dirty="0">
                <a:solidFill>
                  <a:schemeClr val="tx1"/>
                </a:solidFill>
                <a:latin typeface="+mn-lt"/>
              </a:rPr>
              <a:t> on </a:t>
            </a:r>
            <a:r>
              <a:rPr lang="en-US" sz="2400" b="1" dirty="0" err="1">
                <a:solidFill>
                  <a:schemeClr val="tx1"/>
                </a:solidFill>
                <a:latin typeface="+mn-lt"/>
              </a:rPr>
              <a:t>yhteenveto</a:t>
            </a:r>
            <a:r>
              <a:rPr lang="en-US" sz="2400" b="1" dirty="0">
                <a:solidFill>
                  <a:schemeClr val="tx1"/>
                </a:solidFill>
                <a:latin typeface="+mn-lt"/>
              </a:rPr>
              <a:t> </a:t>
            </a:r>
            <a:r>
              <a:rPr lang="en-US" sz="2400" b="1" dirty="0" err="1">
                <a:solidFill>
                  <a:schemeClr val="tx1"/>
                </a:solidFill>
                <a:latin typeface="+mn-lt"/>
              </a:rPr>
              <a:t>asiasta</a:t>
            </a:r>
            <a:r>
              <a:rPr lang="en-US" sz="2400" b="1" dirty="0">
                <a:solidFill>
                  <a:schemeClr val="tx1"/>
                </a:solidFill>
                <a:latin typeface="+mn-lt"/>
              </a:rPr>
              <a:t> ja </a:t>
            </a:r>
            <a:r>
              <a:rPr lang="en-US" sz="2400" b="1" dirty="0" err="1">
                <a:solidFill>
                  <a:schemeClr val="tx1"/>
                </a:solidFill>
                <a:latin typeface="+mn-lt"/>
              </a:rPr>
              <a:t>ehdotus</a:t>
            </a:r>
            <a:r>
              <a:rPr lang="en-US" sz="2400" b="1" dirty="0">
                <a:solidFill>
                  <a:schemeClr val="tx1"/>
                </a:solidFill>
                <a:latin typeface="+mn-lt"/>
              </a:rPr>
              <a:t> </a:t>
            </a:r>
            <a:r>
              <a:rPr lang="en-US" sz="2400" b="1" dirty="0" err="1">
                <a:solidFill>
                  <a:schemeClr val="tx1"/>
                </a:solidFill>
                <a:latin typeface="+mn-lt"/>
              </a:rPr>
              <a:t>päätökseksi</a:t>
            </a:r>
            <a:endParaRPr lang="en-US" sz="2400" b="1" dirty="0">
              <a:solidFill>
                <a:schemeClr val="tx1"/>
              </a:solidFill>
              <a:latin typeface="+mn-lt"/>
            </a:endParaRPr>
          </a:p>
          <a:p>
            <a:pPr lvl="0" algn="just">
              <a:buFont typeface="Wingdings" panose="05000000000000000000" pitchFamily="2" charset="2"/>
              <a:buChar char="Ø"/>
            </a:pPr>
            <a:r>
              <a:rPr lang="en-US" sz="2400" b="1" dirty="0">
                <a:solidFill>
                  <a:schemeClr val="tx1"/>
                </a:solidFill>
                <a:latin typeface="+mn-lt"/>
              </a:rPr>
              <a:t>EP</a:t>
            </a:r>
            <a:r>
              <a:rPr lang="en-US" sz="2400" dirty="0">
                <a:solidFill>
                  <a:schemeClr val="tx1"/>
                </a:solidFill>
                <a:latin typeface="+mn-lt"/>
              </a:rPr>
              <a:t> </a:t>
            </a:r>
            <a:r>
              <a:rPr lang="en-US" sz="2400" dirty="0" err="1">
                <a:solidFill>
                  <a:schemeClr val="tx1"/>
                </a:solidFill>
                <a:latin typeface="+mn-lt"/>
              </a:rPr>
              <a:t>toimittaa</a:t>
            </a:r>
            <a:r>
              <a:rPr lang="en-US" sz="2400" dirty="0">
                <a:solidFill>
                  <a:schemeClr val="tx1"/>
                </a:solidFill>
                <a:latin typeface="+mn-lt"/>
              </a:rPr>
              <a:t> </a:t>
            </a:r>
            <a:r>
              <a:rPr lang="en-US" sz="2400" dirty="0" err="1">
                <a:solidFill>
                  <a:schemeClr val="tx1"/>
                </a:solidFill>
                <a:latin typeface="+mn-lt"/>
              </a:rPr>
              <a:t>asiakirjat</a:t>
            </a:r>
            <a:r>
              <a:rPr lang="en-US" sz="2400" dirty="0">
                <a:solidFill>
                  <a:schemeClr val="tx1"/>
                </a:solidFill>
                <a:latin typeface="+mn-lt"/>
              </a:rPr>
              <a:t> </a:t>
            </a:r>
            <a:r>
              <a:rPr lang="en-US" sz="2400" dirty="0" err="1">
                <a:solidFill>
                  <a:schemeClr val="tx1"/>
                </a:solidFill>
                <a:latin typeface="+mn-lt"/>
              </a:rPr>
              <a:t>pysyvälle</a:t>
            </a:r>
            <a:r>
              <a:rPr lang="en-US" sz="2400" dirty="0">
                <a:solidFill>
                  <a:schemeClr val="tx1"/>
                </a:solidFill>
                <a:latin typeface="+mn-lt"/>
              </a:rPr>
              <a:t> </a:t>
            </a:r>
            <a:r>
              <a:rPr lang="en-US" sz="2400" dirty="0" err="1">
                <a:solidFill>
                  <a:schemeClr val="tx1"/>
                </a:solidFill>
                <a:latin typeface="+mn-lt"/>
              </a:rPr>
              <a:t>jaostolle</a:t>
            </a:r>
            <a:r>
              <a:rPr lang="en-US" sz="2400" dirty="0">
                <a:solidFill>
                  <a:schemeClr val="tx1"/>
                </a:solidFill>
                <a:latin typeface="+mn-lt"/>
              </a:rPr>
              <a:t>, </a:t>
            </a:r>
            <a:r>
              <a:rPr lang="en-US" sz="2400" dirty="0" err="1">
                <a:solidFill>
                  <a:schemeClr val="tx1"/>
                </a:solidFill>
                <a:latin typeface="+mn-lt"/>
              </a:rPr>
              <a:t>jos</a:t>
            </a:r>
            <a:r>
              <a:rPr lang="en-US" sz="2400" dirty="0">
                <a:solidFill>
                  <a:schemeClr val="tx1"/>
                </a:solidFill>
                <a:latin typeface="+mn-lt"/>
              </a:rPr>
              <a:t> </a:t>
            </a:r>
            <a:r>
              <a:rPr lang="en-US" sz="2400" dirty="0" err="1">
                <a:solidFill>
                  <a:schemeClr val="tx1"/>
                </a:solidFill>
                <a:latin typeface="+mn-lt"/>
              </a:rPr>
              <a:t>tarpeen</a:t>
            </a:r>
            <a:r>
              <a:rPr lang="en-US" sz="2400" dirty="0">
                <a:solidFill>
                  <a:schemeClr val="tx1"/>
                </a:solidFill>
                <a:latin typeface="+mn-lt"/>
              </a:rPr>
              <a:t> </a:t>
            </a:r>
            <a:r>
              <a:rPr lang="en-US" sz="2400" b="1" dirty="0" err="1">
                <a:solidFill>
                  <a:schemeClr val="tx1"/>
                </a:solidFill>
                <a:latin typeface="+mn-lt"/>
              </a:rPr>
              <a:t>yhdessä</a:t>
            </a:r>
            <a:r>
              <a:rPr lang="en-US" sz="2400" b="1" dirty="0">
                <a:solidFill>
                  <a:schemeClr val="tx1"/>
                </a:solidFill>
                <a:latin typeface="+mn-lt"/>
              </a:rPr>
              <a:t> </a:t>
            </a:r>
            <a:r>
              <a:rPr lang="en-US" sz="2400" b="1" dirty="0" err="1">
                <a:solidFill>
                  <a:schemeClr val="tx1"/>
                </a:solidFill>
                <a:latin typeface="+mn-lt"/>
              </a:rPr>
              <a:t>oman</a:t>
            </a:r>
            <a:r>
              <a:rPr lang="en-US" sz="2400" b="1" dirty="0">
                <a:solidFill>
                  <a:schemeClr val="tx1"/>
                </a:solidFill>
                <a:latin typeface="+mn-lt"/>
              </a:rPr>
              <a:t> </a:t>
            </a:r>
            <a:r>
              <a:rPr lang="en-US" sz="2400" b="1" dirty="0" err="1">
                <a:solidFill>
                  <a:schemeClr val="tx1"/>
                </a:solidFill>
                <a:latin typeface="+mn-lt"/>
              </a:rPr>
              <a:t>arvionsa</a:t>
            </a:r>
            <a:r>
              <a:rPr lang="en-US" sz="2400" b="1" dirty="0">
                <a:solidFill>
                  <a:schemeClr val="tx1"/>
                </a:solidFill>
                <a:latin typeface="+mn-lt"/>
              </a:rPr>
              <a:t> </a:t>
            </a:r>
            <a:r>
              <a:rPr lang="en-US" sz="2400" b="1" dirty="0" err="1">
                <a:solidFill>
                  <a:schemeClr val="tx1"/>
                </a:solidFill>
                <a:latin typeface="+mn-lt"/>
              </a:rPr>
              <a:t>kanssa</a:t>
            </a:r>
            <a:endParaRPr lang="en-US" sz="2400" b="1" dirty="0">
              <a:solidFill>
                <a:schemeClr val="tx1"/>
              </a:solidFill>
              <a:latin typeface="+mn-lt"/>
            </a:endParaRPr>
          </a:p>
          <a:p>
            <a:pPr lvl="0" algn="just">
              <a:buFont typeface="Wingdings" panose="05000000000000000000" pitchFamily="2" charset="2"/>
              <a:buChar char="Ø"/>
            </a:pPr>
            <a:r>
              <a:rPr lang="en-US" sz="2400" dirty="0" err="1">
                <a:solidFill>
                  <a:schemeClr val="tx1"/>
                </a:solidFill>
                <a:latin typeface="+mn-lt"/>
              </a:rPr>
              <a:t>Kun</a:t>
            </a:r>
            <a:r>
              <a:rPr lang="en-US" sz="2400" dirty="0">
                <a:solidFill>
                  <a:schemeClr val="tx1"/>
                </a:solidFill>
                <a:latin typeface="+mn-lt"/>
              </a:rPr>
              <a:t> </a:t>
            </a:r>
            <a:r>
              <a:rPr lang="en-US" sz="2400" dirty="0" err="1">
                <a:solidFill>
                  <a:schemeClr val="tx1"/>
                </a:solidFill>
                <a:latin typeface="+mn-lt"/>
              </a:rPr>
              <a:t>pysyvä</a:t>
            </a:r>
            <a:r>
              <a:rPr lang="en-US" sz="2400" dirty="0">
                <a:solidFill>
                  <a:schemeClr val="tx1"/>
                </a:solidFill>
                <a:latin typeface="+mn-lt"/>
              </a:rPr>
              <a:t> </a:t>
            </a:r>
            <a:r>
              <a:rPr lang="en-US" sz="2400" dirty="0" err="1">
                <a:solidFill>
                  <a:schemeClr val="tx1"/>
                </a:solidFill>
                <a:latin typeface="+mn-lt"/>
              </a:rPr>
              <a:t>jaosto</a:t>
            </a:r>
            <a:r>
              <a:rPr lang="en-US" sz="2400" dirty="0">
                <a:solidFill>
                  <a:schemeClr val="tx1"/>
                </a:solidFill>
                <a:latin typeface="+mn-lt"/>
              </a:rPr>
              <a:t> </a:t>
            </a:r>
            <a:r>
              <a:rPr lang="en-US" sz="2400" dirty="0" err="1">
                <a:solidFill>
                  <a:schemeClr val="tx1"/>
                </a:solidFill>
                <a:latin typeface="+mn-lt"/>
              </a:rPr>
              <a:t>tekee</a:t>
            </a:r>
            <a:r>
              <a:rPr lang="en-US" sz="2400" dirty="0">
                <a:solidFill>
                  <a:schemeClr val="tx1"/>
                </a:solidFill>
                <a:latin typeface="+mn-lt"/>
              </a:rPr>
              <a:t> </a:t>
            </a:r>
            <a:r>
              <a:rPr lang="en-US" sz="2400" dirty="0" err="1">
                <a:solidFill>
                  <a:schemeClr val="tx1"/>
                </a:solidFill>
                <a:latin typeface="+mn-lt"/>
              </a:rPr>
              <a:t>asiassa</a:t>
            </a:r>
            <a:r>
              <a:rPr lang="en-US" sz="2400" dirty="0">
                <a:solidFill>
                  <a:schemeClr val="tx1"/>
                </a:solidFill>
                <a:latin typeface="+mn-lt"/>
              </a:rPr>
              <a:t> </a:t>
            </a:r>
            <a:r>
              <a:rPr lang="en-US" sz="2400" dirty="0" err="1">
                <a:solidFill>
                  <a:schemeClr val="tx1"/>
                </a:solidFill>
                <a:latin typeface="+mn-lt"/>
              </a:rPr>
              <a:t>EDP:n</a:t>
            </a:r>
            <a:r>
              <a:rPr lang="en-US" sz="2400" dirty="0">
                <a:solidFill>
                  <a:schemeClr val="tx1"/>
                </a:solidFill>
                <a:latin typeface="+mn-lt"/>
              </a:rPr>
              <a:t> </a:t>
            </a:r>
            <a:r>
              <a:rPr lang="en-US" sz="2400" dirty="0" err="1">
                <a:solidFill>
                  <a:schemeClr val="tx1"/>
                </a:solidFill>
                <a:latin typeface="+mn-lt"/>
              </a:rPr>
              <a:t>esityksen</a:t>
            </a:r>
            <a:r>
              <a:rPr lang="en-US" sz="2400" dirty="0">
                <a:solidFill>
                  <a:schemeClr val="tx1"/>
                </a:solidFill>
                <a:latin typeface="+mn-lt"/>
              </a:rPr>
              <a:t> </a:t>
            </a:r>
            <a:r>
              <a:rPr lang="en-US" sz="2400" dirty="0" err="1">
                <a:solidFill>
                  <a:schemeClr val="tx1"/>
                </a:solidFill>
                <a:latin typeface="+mn-lt"/>
              </a:rPr>
              <a:t>mukaisen</a:t>
            </a:r>
            <a:r>
              <a:rPr lang="en-US" sz="2400" dirty="0">
                <a:solidFill>
                  <a:schemeClr val="tx1"/>
                </a:solidFill>
                <a:latin typeface="+mn-lt"/>
              </a:rPr>
              <a:t> </a:t>
            </a:r>
            <a:r>
              <a:rPr lang="en-US" sz="2400" dirty="0" err="1">
                <a:solidFill>
                  <a:schemeClr val="tx1"/>
                </a:solidFill>
                <a:latin typeface="+mn-lt"/>
              </a:rPr>
              <a:t>päätöksen</a:t>
            </a:r>
            <a:r>
              <a:rPr lang="en-US" sz="2400" dirty="0">
                <a:solidFill>
                  <a:schemeClr val="tx1"/>
                </a:solidFill>
                <a:latin typeface="+mn-lt"/>
              </a:rPr>
              <a:t>, </a:t>
            </a:r>
            <a:r>
              <a:rPr lang="en-US" sz="2400" b="1" dirty="0">
                <a:solidFill>
                  <a:schemeClr val="tx1"/>
                </a:solidFill>
                <a:latin typeface="+mn-lt"/>
              </a:rPr>
              <a:t>EDP </a:t>
            </a:r>
            <a:r>
              <a:rPr lang="en-US" sz="2400" b="1" dirty="0" err="1">
                <a:solidFill>
                  <a:schemeClr val="tx1"/>
                </a:solidFill>
                <a:latin typeface="+mn-lt"/>
              </a:rPr>
              <a:t>jatkaa</a:t>
            </a:r>
            <a:r>
              <a:rPr lang="en-US" sz="2400" b="1" dirty="0">
                <a:solidFill>
                  <a:schemeClr val="tx1"/>
                </a:solidFill>
                <a:latin typeface="+mn-lt"/>
              </a:rPr>
              <a:t> </a:t>
            </a:r>
            <a:r>
              <a:rPr lang="en-US" sz="2400" b="1" dirty="0" err="1">
                <a:solidFill>
                  <a:schemeClr val="tx1"/>
                </a:solidFill>
                <a:latin typeface="+mn-lt"/>
              </a:rPr>
              <a:t>asian</a:t>
            </a:r>
            <a:r>
              <a:rPr lang="en-US" sz="2400" b="1" dirty="0">
                <a:solidFill>
                  <a:schemeClr val="tx1"/>
                </a:solidFill>
                <a:latin typeface="+mn-lt"/>
              </a:rPr>
              <a:t> </a:t>
            </a:r>
            <a:r>
              <a:rPr lang="en-US" sz="2400" b="1" dirty="0" err="1">
                <a:solidFill>
                  <a:schemeClr val="tx1"/>
                </a:solidFill>
                <a:latin typeface="+mn-lt"/>
              </a:rPr>
              <a:t>käsittelyä</a:t>
            </a:r>
            <a:r>
              <a:rPr lang="en-US" sz="2400" b="1" dirty="0">
                <a:solidFill>
                  <a:schemeClr val="tx1"/>
                </a:solidFill>
                <a:latin typeface="+mn-lt"/>
              </a:rPr>
              <a:t> </a:t>
            </a:r>
            <a:r>
              <a:rPr lang="en-US" sz="2400" b="1" dirty="0" err="1">
                <a:solidFill>
                  <a:schemeClr val="tx1"/>
                </a:solidFill>
                <a:latin typeface="+mn-lt"/>
              </a:rPr>
              <a:t>sen</a:t>
            </a:r>
            <a:r>
              <a:rPr lang="en-US" sz="2400" b="1" dirty="0">
                <a:solidFill>
                  <a:schemeClr val="tx1"/>
                </a:solidFill>
                <a:latin typeface="+mn-lt"/>
              </a:rPr>
              <a:t> </a:t>
            </a:r>
            <a:r>
              <a:rPr lang="en-US" sz="2400" b="1" dirty="0" err="1">
                <a:solidFill>
                  <a:schemeClr val="tx1"/>
                </a:solidFill>
                <a:latin typeface="+mn-lt"/>
              </a:rPr>
              <a:t>mukaisesti</a:t>
            </a:r>
            <a:r>
              <a:rPr lang="en-US" sz="2400" b="1" dirty="0">
                <a:solidFill>
                  <a:schemeClr val="tx1"/>
                </a:solidFill>
                <a:latin typeface="+mn-lt"/>
              </a:rPr>
              <a:t>.</a:t>
            </a:r>
          </a:p>
          <a:p>
            <a:pPr marL="0" indent="0" algn="just">
              <a:buNone/>
            </a:pPr>
            <a:r>
              <a:rPr lang="en-US" sz="2400" dirty="0" err="1">
                <a:solidFill>
                  <a:schemeClr val="tx1"/>
                </a:solidFill>
                <a:latin typeface="+mn-lt"/>
              </a:rPr>
              <a:t>Ei</a:t>
            </a:r>
            <a:r>
              <a:rPr lang="en-US" sz="2400" dirty="0">
                <a:solidFill>
                  <a:schemeClr val="tx1"/>
                </a:solidFill>
                <a:latin typeface="+mn-lt"/>
              </a:rPr>
              <a:t> </a:t>
            </a:r>
            <a:r>
              <a:rPr lang="en-US" sz="2400" dirty="0" err="1">
                <a:solidFill>
                  <a:schemeClr val="tx1"/>
                </a:solidFill>
                <a:latin typeface="+mn-lt"/>
              </a:rPr>
              <a:t>vaatimusta</a:t>
            </a:r>
            <a:r>
              <a:rPr lang="en-US" sz="2400" dirty="0">
                <a:solidFill>
                  <a:schemeClr val="tx1"/>
                </a:solidFill>
                <a:latin typeface="+mn-lt"/>
              </a:rPr>
              <a:t>, </a:t>
            </a:r>
            <a:r>
              <a:rPr lang="en-US" sz="2400" dirty="0" err="1">
                <a:solidFill>
                  <a:schemeClr val="tx1"/>
                </a:solidFill>
                <a:latin typeface="+mn-lt"/>
              </a:rPr>
              <a:t>että</a:t>
            </a:r>
            <a:r>
              <a:rPr lang="en-US" sz="2400" dirty="0">
                <a:solidFill>
                  <a:schemeClr val="tx1"/>
                </a:solidFill>
                <a:latin typeface="+mn-lt"/>
              </a:rPr>
              <a:t> </a:t>
            </a:r>
            <a:r>
              <a:rPr lang="en-US" sz="2400" dirty="0" err="1">
                <a:solidFill>
                  <a:schemeClr val="tx1"/>
                </a:solidFill>
                <a:latin typeface="+mn-lt"/>
              </a:rPr>
              <a:t>pysyvä</a:t>
            </a:r>
            <a:r>
              <a:rPr lang="en-US" sz="2400" dirty="0">
                <a:solidFill>
                  <a:schemeClr val="tx1"/>
                </a:solidFill>
                <a:latin typeface="+mn-lt"/>
              </a:rPr>
              <a:t> </a:t>
            </a:r>
            <a:r>
              <a:rPr lang="en-US" sz="2400" dirty="0" err="1">
                <a:solidFill>
                  <a:schemeClr val="tx1"/>
                </a:solidFill>
                <a:latin typeface="+mn-lt"/>
              </a:rPr>
              <a:t>jaosto</a:t>
            </a:r>
            <a:r>
              <a:rPr lang="en-US" sz="2400" dirty="0">
                <a:solidFill>
                  <a:schemeClr val="tx1"/>
                </a:solidFill>
                <a:latin typeface="+mn-lt"/>
              </a:rPr>
              <a:t> </a:t>
            </a:r>
            <a:r>
              <a:rPr lang="en-US" sz="2400" dirty="0" err="1">
                <a:solidFill>
                  <a:schemeClr val="tx1"/>
                </a:solidFill>
                <a:latin typeface="+mn-lt"/>
              </a:rPr>
              <a:t>tarkastaa</a:t>
            </a:r>
            <a:r>
              <a:rPr lang="en-US" sz="2400" dirty="0">
                <a:solidFill>
                  <a:schemeClr val="tx1"/>
                </a:solidFill>
                <a:latin typeface="+mn-lt"/>
              </a:rPr>
              <a:t> </a:t>
            </a:r>
            <a:r>
              <a:rPr lang="en-US" sz="2400" dirty="0" err="1">
                <a:solidFill>
                  <a:schemeClr val="tx1"/>
                </a:solidFill>
                <a:latin typeface="+mn-lt"/>
              </a:rPr>
              <a:t>juttuaineiston</a:t>
            </a:r>
            <a:r>
              <a:rPr lang="en-US" sz="2400" dirty="0">
                <a:solidFill>
                  <a:schemeClr val="tx1"/>
                </a:solidFill>
                <a:latin typeface="+mn-lt"/>
              </a:rPr>
              <a:t>, </a:t>
            </a:r>
            <a:r>
              <a:rPr lang="en-US" sz="2400" dirty="0" err="1">
                <a:solidFill>
                  <a:schemeClr val="tx1"/>
                </a:solidFill>
                <a:latin typeface="+mn-lt"/>
              </a:rPr>
              <a:t>mutta</a:t>
            </a:r>
            <a:r>
              <a:rPr lang="en-US" sz="2400" dirty="0">
                <a:solidFill>
                  <a:schemeClr val="tx1"/>
                </a:solidFill>
                <a:latin typeface="+mn-lt"/>
              </a:rPr>
              <a:t> Art. 10(6): </a:t>
            </a:r>
            <a:r>
              <a:rPr lang="en-US" sz="2400" dirty="0" err="1">
                <a:solidFill>
                  <a:schemeClr val="tx1"/>
                </a:solidFill>
                <a:latin typeface="+mn-lt"/>
              </a:rPr>
              <a:t>Kaiken</a:t>
            </a:r>
            <a:r>
              <a:rPr lang="en-US" sz="2400" dirty="0">
                <a:solidFill>
                  <a:schemeClr val="tx1"/>
                </a:solidFill>
                <a:latin typeface="+mn-lt"/>
              </a:rPr>
              <a:t> </a:t>
            </a:r>
            <a:r>
              <a:rPr lang="en-US" sz="2400" dirty="0" err="1">
                <a:solidFill>
                  <a:schemeClr val="tx1"/>
                </a:solidFill>
                <a:latin typeface="+mn-lt"/>
              </a:rPr>
              <a:t>aineiston</a:t>
            </a:r>
            <a:r>
              <a:rPr lang="en-US" sz="2400" dirty="0">
                <a:solidFill>
                  <a:schemeClr val="tx1"/>
                </a:solidFill>
                <a:latin typeface="+mn-lt"/>
              </a:rPr>
              <a:t> on </a:t>
            </a:r>
            <a:r>
              <a:rPr lang="en-US" sz="2400" dirty="0" err="1">
                <a:solidFill>
                  <a:schemeClr val="tx1"/>
                </a:solidFill>
                <a:latin typeface="+mn-lt"/>
              </a:rPr>
              <a:t>oltava</a:t>
            </a:r>
            <a:r>
              <a:rPr lang="en-US" sz="2400" dirty="0">
                <a:solidFill>
                  <a:schemeClr val="tx1"/>
                </a:solidFill>
                <a:latin typeface="+mn-lt"/>
              </a:rPr>
              <a:t> </a:t>
            </a:r>
            <a:r>
              <a:rPr lang="en-US" sz="2400" dirty="0" err="1">
                <a:solidFill>
                  <a:schemeClr val="tx1"/>
                </a:solidFill>
                <a:latin typeface="+mn-lt"/>
              </a:rPr>
              <a:t>pyydettäessä</a:t>
            </a:r>
            <a:r>
              <a:rPr lang="en-US" sz="2400" dirty="0">
                <a:solidFill>
                  <a:schemeClr val="tx1"/>
                </a:solidFill>
                <a:latin typeface="+mn-lt"/>
              </a:rPr>
              <a:t> </a:t>
            </a:r>
            <a:r>
              <a:rPr lang="en-US" sz="2400" dirty="0" err="1">
                <a:solidFill>
                  <a:schemeClr val="tx1"/>
                </a:solidFill>
                <a:latin typeface="+mn-lt"/>
              </a:rPr>
              <a:t>jaoston</a:t>
            </a:r>
            <a:r>
              <a:rPr lang="en-US" sz="2400" dirty="0">
                <a:solidFill>
                  <a:schemeClr val="tx1"/>
                </a:solidFill>
                <a:latin typeface="+mn-lt"/>
              </a:rPr>
              <a:t> </a:t>
            </a:r>
            <a:r>
              <a:rPr lang="en-US" sz="2400" dirty="0" err="1">
                <a:solidFill>
                  <a:schemeClr val="tx1"/>
                </a:solidFill>
                <a:latin typeface="+mn-lt"/>
              </a:rPr>
              <a:t>saatavilla</a:t>
            </a:r>
            <a:r>
              <a:rPr lang="en-US" sz="2400" dirty="0">
                <a:solidFill>
                  <a:schemeClr val="tx1"/>
                </a:solidFill>
                <a:latin typeface="+mn-lt"/>
              </a:rPr>
              <a:t> </a:t>
            </a:r>
            <a:r>
              <a:rPr lang="en-US" sz="2400" dirty="0" err="1">
                <a:solidFill>
                  <a:schemeClr val="tx1"/>
                </a:solidFill>
                <a:latin typeface="+mn-lt"/>
              </a:rPr>
              <a:t>päätöksen</a:t>
            </a:r>
            <a:r>
              <a:rPr lang="en-US" sz="2400" dirty="0">
                <a:solidFill>
                  <a:schemeClr val="tx1"/>
                </a:solidFill>
                <a:latin typeface="+mn-lt"/>
              </a:rPr>
              <a:t> </a:t>
            </a:r>
            <a:r>
              <a:rPr lang="en-US" sz="2400" dirty="0" err="1">
                <a:solidFill>
                  <a:schemeClr val="tx1"/>
                </a:solidFill>
                <a:latin typeface="+mn-lt"/>
              </a:rPr>
              <a:t>valmistelua</a:t>
            </a:r>
            <a:r>
              <a:rPr lang="en-US" sz="2400" dirty="0">
                <a:solidFill>
                  <a:schemeClr val="tx1"/>
                </a:solidFill>
                <a:latin typeface="+mn-lt"/>
              </a:rPr>
              <a:t> </a:t>
            </a:r>
            <a:r>
              <a:rPr lang="en-US" sz="2400" dirty="0" err="1">
                <a:solidFill>
                  <a:schemeClr val="tx1"/>
                </a:solidFill>
                <a:latin typeface="+mn-lt"/>
              </a:rPr>
              <a:t>varten</a:t>
            </a:r>
            <a:r>
              <a:rPr lang="en-US" sz="2400" dirty="0">
                <a:solidFill>
                  <a:schemeClr val="tx1"/>
                </a:solidFill>
                <a:latin typeface="+mn-lt"/>
              </a:rPr>
              <a:t>.</a:t>
            </a:r>
          </a:p>
          <a:p>
            <a:pPr marL="0" lvl="0" indent="0" algn="just">
              <a:buNone/>
            </a:pPr>
            <a:r>
              <a:rPr lang="en-US" sz="2400" dirty="0" err="1">
                <a:solidFill>
                  <a:schemeClr val="tx1"/>
                </a:solidFill>
                <a:latin typeface="+mn-lt"/>
              </a:rPr>
              <a:t>Artikla</a:t>
            </a:r>
            <a:r>
              <a:rPr lang="en-US" sz="2400" dirty="0">
                <a:solidFill>
                  <a:schemeClr val="tx1"/>
                </a:solidFill>
                <a:latin typeface="+mn-lt"/>
              </a:rPr>
              <a:t> 35(2): </a:t>
            </a:r>
            <a:r>
              <a:rPr lang="en-US" sz="2400" b="1" dirty="0">
                <a:solidFill>
                  <a:schemeClr val="tx1"/>
                </a:solidFill>
                <a:latin typeface="+mn-lt"/>
              </a:rPr>
              <a:t>Jos </a:t>
            </a:r>
            <a:r>
              <a:rPr lang="en-US" sz="2400" b="1" dirty="0" err="1">
                <a:solidFill>
                  <a:schemeClr val="tx1"/>
                </a:solidFill>
                <a:latin typeface="+mn-lt"/>
              </a:rPr>
              <a:t>pysyvä</a:t>
            </a:r>
            <a:r>
              <a:rPr lang="en-US" sz="2400" b="1" dirty="0">
                <a:solidFill>
                  <a:schemeClr val="tx1"/>
                </a:solidFill>
                <a:latin typeface="+mn-lt"/>
              </a:rPr>
              <a:t> </a:t>
            </a:r>
            <a:r>
              <a:rPr lang="en-US" sz="2400" b="1" dirty="0" err="1">
                <a:solidFill>
                  <a:schemeClr val="tx1"/>
                </a:solidFill>
                <a:latin typeface="+mn-lt"/>
              </a:rPr>
              <a:t>jaosto</a:t>
            </a:r>
            <a:r>
              <a:rPr lang="en-US" sz="2400" b="1" dirty="0">
                <a:solidFill>
                  <a:schemeClr val="tx1"/>
                </a:solidFill>
                <a:latin typeface="+mn-lt"/>
              </a:rPr>
              <a:t> </a:t>
            </a:r>
            <a:r>
              <a:rPr lang="en-US" sz="2400" b="1" dirty="0" err="1">
                <a:solidFill>
                  <a:schemeClr val="tx1"/>
                </a:solidFill>
                <a:latin typeface="+mn-lt"/>
              </a:rPr>
              <a:t>ei</a:t>
            </a:r>
            <a:r>
              <a:rPr lang="en-US" sz="2400" b="1" dirty="0">
                <a:solidFill>
                  <a:schemeClr val="tx1"/>
                </a:solidFill>
                <a:latin typeface="+mn-lt"/>
              </a:rPr>
              <a:t> </a:t>
            </a:r>
            <a:r>
              <a:rPr lang="en-US" sz="2400" b="1" dirty="0" err="1">
                <a:solidFill>
                  <a:schemeClr val="tx1"/>
                </a:solidFill>
                <a:latin typeface="+mn-lt"/>
              </a:rPr>
              <a:t>hyväksy</a:t>
            </a:r>
            <a:r>
              <a:rPr lang="en-US" sz="2400" b="1" dirty="0">
                <a:solidFill>
                  <a:schemeClr val="tx1"/>
                </a:solidFill>
                <a:latin typeface="+mn-lt"/>
              </a:rPr>
              <a:t> </a:t>
            </a:r>
            <a:r>
              <a:rPr lang="en-US" sz="2400" b="1" dirty="0" err="1">
                <a:solidFill>
                  <a:schemeClr val="tx1"/>
                </a:solidFill>
                <a:latin typeface="+mn-lt"/>
              </a:rPr>
              <a:t>EDP:n</a:t>
            </a:r>
            <a:r>
              <a:rPr lang="en-US" sz="2400" b="1" dirty="0">
                <a:solidFill>
                  <a:schemeClr val="tx1"/>
                </a:solidFill>
                <a:latin typeface="+mn-lt"/>
              </a:rPr>
              <a:t> </a:t>
            </a:r>
            <a:r>
              <a:rPr lang="en-US" sz="2400" b="1" dirty="0" err="1">
                <a:solidFill>
                  <a:schemeClr val="tx1"/>
                </a:solidFill>
                <a:latin typeface="+mn-lt"/>
              </a:rPr>
              <a:t>päätösehdotusta</a:t>
            </a:r>
            <a:endParaRPr lang="en-US" sz="2400" b="1" dirty="0">
              <a:solidFill>
                <a:schemeClr val="tx1"/>
              </a:solidFill>
              <a:latin typeface="+mn-lt"/>
            </a:endParaRPr>
          </a:p>
          <a:p>
            <a:pPr lvl="0" algn="just">
              <a:buFont typeface="Wingdings" panose="05000000000000000000" pitchFamily="2" charset="2"/>
              <a:buChar char="Ø"/>
            </a:pPr>
            <a:r>
              <a:rPr lang="en-US" sz="2400" b="1" dirty="0" err="1">
                <a:solidFill>
                  <a:schemeClr val="tx1"/>
                </a:solidFill>
                <a:latin typeface="+mn-lt"/>
              </a:rPr>
              <a:t>Jaosto</a:t>
            </a:r>
            <a:r>
              <a:rPr lang="en-US" sz="2400" b="1" dirty="0">
                <a:solidFill>
                  <a:schemeClr val="tx1"/>
                </a:solidFill>
                <a:latin typeface="+mn-lt"/>
              </a:rPr>
              <a:t> </a:t>
            </a:r>
            <a:r>
              <a:rPr lang="en-US" sz="2400" b="1" dirty="0" err="1">
                <a:solidFill>
                  <a:schemeClr val="tx1"/>
                </a:solidFill>
                <a:latin typeface="+mn-lt"/>
              </a:rPr>
              <a:t>arvioi</a:t>
            </a:r>
            <a:r>
              <a:rPr lang="en-US" sz="2400" b="1" dirty="0">
                <a:solidFill>
                  <a:schemeClr val="tx1"/>
                </a:solidFill>
                <a:latin typeface="+mn-lt"/>
              </a:rPr>
              <a:t> </a:t>
            </a:r>
            <a:r>
              <a:rPr lang="en-US" sz="2400" b="1" dirty="0" err="1">
                <a:solidFill>
                  <a:schemeClr val="tx1"/>
                </a:solidFill>
                <a:latin typeface="+mn-lt"/>
              </a:rPr>
              <a:t>itse</a:t>
            </a:r>
            <a:r>
              <a:rPr lang="en-US" sz="2400" b="1" dirty="0">
                <a:solidFill>
                  <a:schemeClr val="tx1"/>
                </a:solidFill>
                <a:latin typeface="+mn-lt"/>
              </a:rPr>
              <a:t> </a:t>
            </a:r>
            <a:r>
              <a:rPr lang="en-US" sz="2400" b="1" dirty="0" err="1">
                <a:solidFill>
                  <a:schemeClr val="tx1"/>
                </a:solidFill>
                <a:latin typeface="+mn-lt"/>
              </a:rPr>
              <a:t>jutun</a:t>
            </a:r>
            <a:r>
              <a:rPr lang="en-US" sz="2400" b="1" dirty="0">
                <a:solidFill>
                  <a:schemeClr val="tx1"/>
                </a:solidFill>
                <a:latin typeface="+mn-lt"/>
              </a:rPr>
              <a:t> </a:t>
            </a:r>
            <a:r>
              <a:rPr lang="en-US" sz="2400" b="1" dirty="0" err="1">
                <a:solidFill>
                  <a:schemeClr val="tx1"/>
                </a:solidFill>
                <a:latin typeface="+mn-lt"/>
              </a:rPr>
              <a:t>aineiston</a:t>
            </a:r>
            <a:r>
              <a:rPr lang="en-US" sz="2400" b="1" dirty="0">
                <a:solidFill>
                  <a:schemeClr val="tx1"/>
                </a:solidFill>
                <a:latin typeface="+mn-lt"/>
              </a:rPr>
              <a:t>, </a:t>
            </a:r>
            <a:r>
              <a:rPr lang="en-US" sz="2400" b="1" dirty="0" err="1">
                <a:solidFill>
                  <a:schemeClr val="tx1"/>
                </a:solidFill>
                <a:latin typeface="+mn-lt"/>
              </a:rPr>
              <a:t>jos</a:t>
            </a:r>
            <a:r>
              <a:rPr lang="en-US" sz="2400" b="1" dirty="0">
                <a:solidFill>
                  <a:schemeClr val="tx1"/>
                </a:solidFill>
                <a:latin typeface="+mn-lt"/>
              </a:rPr>
              <a:t> </a:t>
            </a:r>
            <a:r>
              <a:rPr lang="en-US" sz="2400" b="1" dirty="0" err="1">
                <a:solidFill>
                  <a:schemeClr val="tx1"/>
                </a:solidFill>
                <a:latin typeface="+mn-lt"/>
              </a:rPr>
              <a:t>tarpeen</a:t>
            </a:r>
            <a:r>
              <a:rPr lang="en-US" sz="2400" b="1" dirty="0">
                <a:solidFill>
                  <a:schemeClr val="tx1"/>
                </a:solidFill>
                <a:latin typeface="+mn-lt"/>
              </a:rPr>
              <a:t>,</a:t>
            </a:r>
            <a:endParaRPr lang="en-US" sz="2400" dirty="0">
              <a:solidFill>
                <a:schemeClr val="tx1"/>
              </a:solidFill>
              <a:latin typeface="+mn-lt"/>
            </a:endParaRPr>
          </a:p>
          <a:p>
            <a:pPr lvl="0" algn="just">
              <a:buFont typeface="Wingdings" panose="05000000000000000000" pitchFamily="2" charset="2"/>
              <a:buChar char="Ø"/>
            </a:pPr>
            <a:r>
              <a:rPr lang="en-US" sz="2400" dirty="0">
                <a:solidFill>
                  <a:schemeClr val="tx1"/>
                </a:solidFill>
                <a:latin typeface="+mn-lt"/>
              </a:rPr>
              <a:t>ja </a:t>
            </a:r>
            <a:r>
              <a:rPr lang="en-US" sz="2400" b="1" dirty="0" err="1">
                <a:solidFill>
                  <a:schemeClr val="tx1"/>
                </a:solidFill>
                <a:latin typeface="+mn-lt"/>
              </a:rPr>
              <a:t>tekee</a:t>
            </a:r>
            <a:r>
              <a:rPr lang="en-US" sz="2400" b="1" dirty="0">
                <a:solidFill>
                  <a:schemeClr val="tx1"/>
                </a:solidFill>
                <a:latin typeface="+mn-lt"/>
              </a:rPr>
              <a:t> </a:t>
            </a:r>
            <a:r>
              <a:rPr lang="en-US" sz="2400" b="1" dirty="0" err="1">
                <a:solidFill>
                  <a:schemeClr val="tx1"/>
                </a:solidFill>
                <a:latin typeface="+mn-lt"/>
              </a:rPr>
              <a:t>lopullisen</a:t>
            </a:r>
            <a:r>
              <a:rPr lang="en-US" sz="2400" b="1" dirty="0">
                <a:solidFill>
                  <a:schemeClr val="tx1"/>
                </a:solidFill>
                <a:latin typeface="+mn-lt"/>
              </a:rPr>
              <a:t> </a:t>
            </a:r>
            <a:r>
              <a:rPr lang="en-US" sz="2400" b="1" dirty="0" err="1">
                <a:solidFill>
                  <a:schemeClr val="tx1"/>
                </a:solidFill>
                <a:latin typeface="+mn-lt"/>
              </a:rPr>
              <a:t>päätöksensä</a:t>
            </a:r>
            <a:r>
              <a:rPr lang="en-US" sz="2400" b="1" dirty="0">
                <a:solidFill>
                  <a:schemeClr val="tx1"/>
                </a:solidFill>
                <a:latin typeface="+mn-lt"/>
              </a:rPr>
              <a:t>  tai</a:t>
            </a:r>
            <a:endParaRPr lang="en-US" sz="2400" b="1" u="sng" dirty="0">
              <a:solidFill>
                <a:schemeClr val="tx1"/>
              </a:solidFill>
              <a:latin typeface="+mn-lt"/>
            </a:endParaRPr>
          </a:p>
          <a:p>
            <a:pPr lvl="0" algn="just">
              <a:buFont typeface="Wingdings" panose="05000000000000000000" pitchFamily="2" charset="2"/>
              <a:buChar char="Ø"/>
            </a:pPr>
            <a:r>
              <a:rPr lang="en-US" sz="2400" b="1" dirty="0" err="1">
                <a:solidFill>
                  <a:schemeClr val="tx1"/>
                </a:solidFill>
                <a:latin typeface="+mn-lt"/>
              </a:rPr>
              <a:t>Antaa</a:t>
            </a:r>
            <a:r>
              <a:rPr lang="en-US" sz="2400" b="1" dirty="0">
                <a:solidFill>
                  <a:schemeClr val="tx1"/>
                </a:solidFill>
                <a:latin typeface="+mn-lt"/>
              </a:rPr>
              <a:t> </a:t>
            </a:r>
            <a:r>
              <a:rPr lang="en-US" sz="2400" b="1" dirty="0" err="1">
                <a:solidFill>
                  <a:schemeClr val="tx1"/>
                </a:solidFill>
                <a:latin typeface="+mn-lt"/>
              </a:rPr>
              <a:t>lisäohjeita</a:t>
            </a:r>
            <a:r>
              <a:rPr lang="en-US" sz="2400" b="1" dirty="0">
                <a:solidFill>
                  <a:schemeClr val="tx1"/>
                </a:solidFill>
                <a:latin typeface="+mn-lt"/>
              </a:rPr>
              <a:t> </a:t>
            </a:r>
            <a:r>
              <a:rPr lang="en-US" sz="2400" b="1" dirty="0" err="1">
                <a:solidFill>
                  <a:schemeClr val="tx1"/>
                </a:solidFill>
                <a:latin typeface="+mn-lt"/>
              </a:rPr>
              <a:t>EDP:lle</a:t>
            </a:r>
            <a:r>
              <a:rPr lang="en-US" sz="2400" b="1" dirty="0">
                <a:solidFill>
                  <a:schemeClr val="tx1"/>
                </a:solidFill>
                <a:latin typeface="+mn-lt"/>
              </a:rPr>
              <a:t> </a:t>
            </a:r>
            <a:r>
              <a:rPr lang="en-US" sz="2400" dirty="0">
                <a:solidFill>
                  <a:schemeClr val="tx1"/>
                </a:solidFill>
                <a:latin typeface="+mn-lt"/>
              </a:rPr>
              <a:t>– </a:t>
            </a:r>
            <a:r>
              <a:rPr lang="en-US" sz="2400" dirty="0" err="1">
                <a:solidFill>
                  <a:schemeClr val="tx1"/>
                </a:solidFill>
                <a:latin typeface="+mn-lt"/>
              </a:rPr>
              <a:t>esim</a:t>
            </a:r>
            <a:r>
              <a:rPr lang="en-US" sz="2400" dirty="0">
                <a:solidFill>
                  <a:schemeClr val="tx1"/>
                </a:solidFill>
                <a:latin typeface="+mn-lt"/>
              </a:rPr>
              <a:t>. </a:t>
            </a:r>
            <a:r>
              <a:rPr lang="en-US" sz="2400" dirty="0" err="1">
                <a:solidFill>
                  <a:schemeClr val="tx1"/>
                </a:solidFill>
                <a:latin typeface="+mn-lt"/>
              </a:rPr>
              <a:t>lisätutkinnan</a:t>
            </a:r>
            <a:r>
              <a:rPr lang="en-US" sz="2400" dirty="0">
                <a:solidFill>
                  <a:schemeClr val="tx1"/>
                </a:solidFill>
                <a:latin typeface="+mn-lt"/>
              </a:rPr>
              <a:t> </a:t>
            </a:r>
            <a:r>
              <a:rPr lang="en-US" sz="2400" dirty="0" err="1">
                <a:solidFill>
                  <a:schemeClr val="tx1"/>
                </a:solidFill>
                <a:latin typeface="+mn-lt"/>
              </a:rPr>
              <a:t>suorittamisesta</a:t>
            </a:r>
            <a:r>
              <a:rPr lang="en-US" sz="2400" dirty="0">
                <a:solidFill>
                  <a:schemeClr val="tx1"/>
                </a:solidFill>
                <a:latin typeface="+mn-lt"/>
              </a:rPr>
              <a:t>  tai </a:t>
            </a:r>
            <a:r>
              <a:rPr lang="en-US" sz="2400" dirty="0" err="1">
                <a:solidFill>
                  <a:schemeClr val="tx1"/>
                </a:solidFill>
                <a:latin typeface="+mn-lt"/>
              </a:rPr>
              <a:t>syyteneuvotteluun</a:t>
            </a:r>
            <a:r>
              <a:rPr lang="en-US" sz="2400" dirty="0">
                <a:solidFill>
                  <a:schemeClr val="tx1"/>
                </a:solidFill>
                <a:latin typeface="+mn-lt"/>
              </a:rPr>
              <a:t> </a:t>
            </a:r>
            <a:r>
              <a:rPr lang="en-US" sz="2400" dirty="0" err="1">
                <a:solidFill>
                  <a:schemeClr val="tx1"/>
                </a:solidFill>
                <a:latin typeface="+mn-lt"/>
              </a:rPr>
              <a:t>liittyvien</a:t>
            </a:r>
            <a:r>
              <a:rPr lang="en-US" sz="2400" dirty="0">
                <a:solidFill>
                  <a:schemeClr val="tx1"/>
                </a:solidFill>
                <a:latin typeface="+mn-lt"/>
              </a:rPr>
              <a:t> </a:t>
            </a:r>
            <a:r>
              <a:rPr lang="en-US" sz="2400" dirty="0" err="1">
                <a:solidFill>
                  <a:schemeClr val="tx1"/>
                </a:solidFill>
                <a:latin typeface="+mn-lt"/>
              </a:rPr>
              <a:t>ehtojen</a:t>
            </a:r>
            <a:r>
              <a:rPr lang="en-US" sz="2400" dirty="0">
                <a:solidFill>
                  <a:schemeClr val="tx1"/>
                </a:solidFill>
                <a:latin typeface="+mn-lt"/>
              </a:rPr>
              <a:t> </a:t>
            </a:r>
            <a:r>
              <a:rPr lang="en-US" sz="2400" dirty="0" err="1">
                <a:solidFill>
                  <a:schemeClr val="tx1"/>
                </a:solidFill>
                <a:latin typeface="+mn-lt"/>
              </a:rPr>
              <a:t>muuttamisesta</a:t>
            </a:r>
            <a:endParaRPr lang="en-US" sz="2400" dirty="0">
              <a:solidFill>
                <a:schemeClr val="tx1"/>
              </a:solidFill>
              <a:latin typeface="+mn-lt"/>
            </a:endParaRPr>
          </a:p>
          <a:p>
            <a:pPr lvl="0">
              <a:buFont typeface="Wingdings" panose="05000000000000000000" pitchFamily="2" charset="2"/>
              <a:buChar char="Ø"/>
            </a:pPr>
            <a:endParaRPr lang="en-US" sz="1800" dirty="0">
              <a:solidFill>
                <a:prstClr val="black"/>
              </a:solidFill>
            </a:endParaRPr>
          </a:p>
          <a:p>
            <a:endParaRPr lang="de-DE" dirty="0"/>
          </a:p>
        </p:txBody>
      </p:sp>
      <p:sp>
        <p:nvSpPr>
          <p:cNvPr id="5" name="Dia számának helye 4">
            <a:extLst>
              <a:ext uri="{FF2B5EF4-FFF2-40B4-BE49-F238E27FC236}">
                <a16:creationId xmlns:a16="http://schemas.microsoft.com/office/drawing/2014/main" id="{62C9985B-A6F9-41D5-A78B-3D70CE8BADE0}"/>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1908440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5" name="Gerade Verbindung 254"/>
          <p:cNvCxnSpPr/>
          <p:nvPr/>
        </p:nvCxnSpPr>
        <p:spPr>
          <a:xfrm flipV="1">
            <a:off x="4151785" y="4713915"/>
            <a:ext cx="6018020" cy="1598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2142140" y="4722595"/>
            <a:ext cx="2009645"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459596" y="3583957"/>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EP DE</a:t>
            </a:r>
          </a:p>
        </p:txBody>
      </p:sp>
      <p:sp>
        <p:nvSpPr>
          <p:cNvPr id="4" name="Rechteck 3"/>
          <p:cNvSpPr/>
          <p:nvPr/>
        </p:nvSpPr>
        <p:spPr>
          <a:xfrm>
            <a:off x="4725609" y="1853446"/>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EP AT</a:t>
            </a:r>
          </a:p>
        </p:txBody>
      </p:sp>
      <p:sp>
        <p:nvSpPr>
          <p:cNvPr id="8" name="Rechteck 7"/>
          <p:cNvSpPr/>
          <p:nvPr/>
        </p:nvSpPr>
        <p:spPr>
          <a:xfrm>
            <a:off x="6103268" y="1840956"/>
            <a:ext cx="936104" cy="64807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ECP </a:t>
            </a:r>
          </a:p>
        </p:txBody>
      </p:sp>
      <p:sp>
        <p:nvSpPr>
          <p:cNvPr id="9" name="Rechteck 8"/>
          <p:cNvSpPr/>
          <p:nvPr/>
        </p:nvSpPr>
        <p:spPr>
          <a:xfrm>
            <a:off x="7367344" y="1852460"/>
            <a:ext cx="936104" cy="634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EP EE</a:t>
            </a:r>
          </a:p>
        </p:txBody>
      </p:sp>
      <p:sp>
        <p:nvSpPr>
          <p:cNvPr id="10" name="Rechteck 9"/>
          <p:cNvSpPr/>
          <p:nvPr/>
        </p:nvSpPr>
        <p:spPr>
          <a:xfrm>
            <a:off x="2214148" y="5664832"/>
            <a:ext cx="2361617"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Esitutkinta</a:t>
            </a:r>
            <a:r>
              <a:rPr lang="en-US" dirty="0"/>
              <a:t> </a:t>
            </a:r>
            <a:r>
              <a:rPr lang="en-US" dirty="0" err="1"/>
              <a:t>päättynyt</a:t>
            </a:r>
            <a:r>
              <a:rPr lang="en-US" dirty="0"/>
              <a:t> (Art. 35(1))</a:t>
            </a:r>
            <a:endParaRPr lang="de-AT" dirty="0"/>
          </a:p>
        </p:txBody>
      </p:sp>
      <p:cxnSp>
        <p:nvCxnSpPr>
          <p:cNvPr id="26" name="Gerade Verbindung 25"/>
          <p:cNvCxnSpPr/>
          <p:nvPr/>
        </p:nvCxnSpPr>
        <p:spPr>
          <a:xfrm>
            <a:off x="2167680" y="1702620"/>
            <a:ext cx="8053464"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flipV="1">
            <a:off x="2167680" y="2674099"/>
            <a:ext cx="2056112" cy="42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cxnSpLocks/>
          </p:cNvCxnSpPr>
          <p:nvPr/>
        </p:nvCxnSpPr>
        <p:spPr>
          <a:xfrm flipH="1">
            <a:off x="2142140" y="1702620"/>
            <a:ext cx="25540" cy="2984053"/>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10237216" y="1777039"/>
            <a:ext cx="4597" cy="29096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99" name="Gerade Verbindung mit Pfeil 98"/>
          <p:cNvCxnSpPr>
            <a:endCxn id="2" idx="2"/>
          </p:cNvCxnSpPr>
          <p:nvPr/>
        </p:nvCxnSpPr>
        <p:spPr>
          <a:xfrm flipV="1">
            <a:off x="2927648" y="4232030"/>
            <a:ext cx="0" cy="143280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a:off x="4223792" y="2674528"/>
            <a:ext cx="0" cy="1884683"/>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p:nvPr/>
        </p:nvCxnSpPr>
        <p:spPr>
          <a:xfrm flipV="1">
            <a:off x="2927648" y="2995834"/>
            <a:ext cx="2088232" cy="54930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5" name="Rechteck 54"/>
          <p:cNvSpPr/>
          <p:nvPr/>
        </p:nvSpPr>
        <p:spPr>
          <a:xfrm>
            <a:off x="2530697" y="1853447"/>
            <a:ext cx="1262846" cy="584775"/>
          </a:xfrm>
          <a:prstGeom prst="rect">
            <a:avLst/>
          </a:prstGeom>
        </p:spPr>
        <p:txBody>
          <a:bodyPr wrap="none">
            <a:spAutoFit/>
          </a:bodyPr>
          <a:lstStyle/>
          <a:p>
            <a:pPr algn="ctr"/>
            <a:r>
              <a:rPr lang="de-AT" sz="3200" b="1" dirty="0" err="1">
                <a:solidFill>
                  <a:srgbClr val="C00000"/>
                </a:solidFill>
              </a:rPr>
              <a:t>Jaosto</a:t>
            </a:r>
            <a:endParaRPr lang="de-AT" sz="3200" b="1" dirty="0">
              <a:solidFill>
                <a:srgbClr val="C00000"/>
              </a:solidFill>
            </a:endParaRPr>
          </a:p>
        </p:txBody>
      </p:sp>
      <p:sp>
        <p:nvSpPr>
          <p:cNvPr id="54" name="Titel 1"/>
          <p:cNvSpPr txBox="1">
            <a:spLocks/>
          </p:cNvSpPr>
          <p:nvPr/>
        </p:nvSpPr>
        <p:spPr>
          <a:xfrm>
            <a:off x="1991544" y="26064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err="1"/>
              <a:t>Päätösprosessi</a:t>
            </a:r>
            <a:r>
              <a:rPr lang="en-US" b="1" dirty="0"/>
              <a:t>, </a:t>
            </a:r>
            <a:r>
              <a:rPr lang="en-US" b="1" dirty="0" err="1"/>
              <a:t>kun</a:t>
            </a:r>
            <a:r>
              <a:rPr lang="en-US" b="1" dirty="0"/>
              <a:t> </a:t>
            </a:r>
            <a:r>
              <a:rPr lang="en-US" b="1" dirty="0" err="1"/>
              <a:t>esitutkinta</a:t>
            </a:r>
            <a:r>
              <a:rPr lang="en-US" b="1" dirty="0"/>
              <a:t> </a:t>
            </a:r>
            <a:r>
              <a:rPr lang="en-US" b="1" dirty="0" err="1"/>
              <a:t>lopetetaan</a:t>
            </a:r>
            <a:endParaRPr lang="en-US" b="1" dirty="0"/>
          </a:p>
        </p:txBody>
      </p:sp>
      <p:sp>
        <p:nvSpPr>
          <p:cNvPr id="56" name="Abgerundetes Rechteck 55"/>
          <p:cNvSpPr/>
          <p:nvPr/>
        </p:nvSpPr>
        <p:spPr>
          <a:xfrm>
            <a:off x="2226179" y="4839482"/>
            <a:ext cx="1886651" cy="659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t>Raportti</a:t>
            </a:r>
            <a:r>
              <a:rPr lang="en-US" sz="1200" b="1" dirty="0"/>
              <a:t> (</a:t>
            </a:r>
            <a:r>
              <a:rPr lang="en-US" sz="1200" b="1" dirty="0" err="1"/>
              <a:t>yhteenveto</a:t>
            </a:r>
            <a:r>
              <a:rPr lang="en-US" sz="1200" b="1" dirty="0"/>
              <a:t> </a:t>
            </a:r>
            <a:r>
              <a:rPr lang="en-US" sz="1200" b="1" dirty="0" err="1"/>
              <a:t>jutusta</a:t>
            </a:r>
            <a:r>
              <a:rPr lang="en-US" sz="1200" b="1" dirty="0"/>
              <a:t> ja </a:t>
            </a:r>
            <a:r>
              <a:rPr lang="en-US" sz="1200" b="1" dirty="0" err="1"/>
              <a:t>päätösluonnos</a:t>
            </a:r>
            <a:r>
              <a:rPr lang="en-US" sz="1200" b="1" dirty="0"/>
              <a:t>)</a:t>
            </a:r>
          </a:p>
        </p:txBody>
      </p:sp>
      <p:sp>
        <p:nvSpPr>
          <p:cNvPr id="61" name="Abgerundetes Rechteck 60"/>
          <p:cNvSpPr/>
          <p:nvPr/>
        </p:nvSpPr>
        <p:spPr>
          <a:xfrm>
            <a:off x="2297935" y="2780929"/>
            <a:ext cx="1853850" cy="6798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EDP </a:t>
            </a:r>
            <a:r>
              <a:rPr lang="en-US" sz="1200" b="1" dirty="0" err="1"/>
              <a:t>raportti</a:t>
            </a:r>
            <a:r>
              <a:rPr lang="en-US" sz="1200" b="1" dirty="0"/>
              <a:t>, ja – </a:t>
            </a:r>
            <a:r>
              <a:rPr lang="en-US" sz="1200" b="1" dirty="0" err="1"/>
              <a:t>jos</a:t>
            </a:r>
            <a:r>
              <a:rPr lang="en-US" sz="1200" b="1" dirty="0"/>
              <a:t> </a:t>
            </a:r>
            <a:r>
              <a:rPr lang="en-US" sz="1200" b="1" dirty="0" err="1"/>
              <a:t>tarpeen</a:t>
            </a:r>
            <a:r>
              <a:rPr lang="en-US" sz="1200" b="1" dirty="0"/>
              <a:t> – </a:t>
            </a:r>
            <a:r>
              <a:rPr lang="en-US" sz="1200" b="1" dirty="0" err="1"/>
              <a:t>EP:n</a:t>
            </a:r>
            <a:r>
              <a:rPr lang="en-US" sz="1200" b="1" dirty="0"/>
              <a:t> </a:t>
            </a:r>
            <a:r>
              <a:rPr lang="en-US" sz="1200" b="1" dirty="0" err="1"/>
              <a:t>arvio</a:t>
            </a:r>
            <a:endParaRPr lang="en-US" sz="1200" b="1" dirty="0"/>
          </a:p>
        </p:txBody>
      </p:sp>
      <p:sp>
        <p:nvSpPr>
          <p:cNvPr id="69" name="Abgerundetes Rechteck 68"/>
          <p:cNvSpPr/>
          <p:nvPr/>
        </p:nvSpPr>
        <p:spPr>
          <a:xfrm>
            <a:off x="5015881" y="2680070"/>
            <a:ext cx="3039306" cy="6593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t>Jaoston</a:t>
            </a:r>
            <a:r>
              <a:rPr lang="en-US" sz="1200" b="1" dirty="0"/>
              <a:t> </a:t>
            </a:r>
            <a:r>
              <a:rPr lang="en-US" sz="1200" b="1" dirty="0" err="1"/>
              <a:t>päätös</a:t>
            </a:r>
            <a:r>
              <a:rPr lang="en-US" sz="1200" b="1" dirty="0"/>
              <a:t> (Art. 10(3))</a:t>
            </a:r>
          </a:p>
        </p:txBody>
      </p:sp>
      <p:cxnSp>
        <p:nvCxnSpPr>
          <p:cNvPr id="77" name="Gerade Verbindung mit Pfeil 76"/>
          <p:cNvCxnSpPr/>
          <p:nvPr/>
        </p:nvCxnSpPr>
        <p:spPr>
          <a:xfrm flipH="1">
            <a:off x="5960863" y="3376305"/>
            <a:ext cx="819156" cy="5316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01" name="Ellipse 100"/>
          <p:cNvSpPr/>
          <p:nvPr/>
        </p:nvSpPr>
        <p:spPr>
          <a:xfrm>
            <a:off x="4359261" y="3699899"/>
            <a:ext cx="1668800" cy="72728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accent1">
                    <a:lumMod val="50000"/>
                  </a:schemeClr>
                </a:solidFill>
              </a:rPr>
              <a:t>Ei</a:t>
            </a:r>
            <a:r>
              <a:rPr lang="en-US" sz="1200" dirty="0">
                <a:solidFill>
                  <a:schemeClr val="accent1">
                    <a:lumMod val="50000"/>
                  </a:schemeClr>
                </a:solidFill>
              </a:rPr>
              <a:t> </a:t>
            </a:r>
            <a:r>
              <a:rPr lang="en-US" sz="1200" dirty="0" err="1">
                <a:solidFill>
                  <a:schemeClr val="accent1">
                    <a:lumMod val="50000"/>
                  </a:schemeClr>
                </a:solidFill>
              </a:rPr>
              <a:t>kuten</a:t>
            </a:r>
            <a:r>
              <a:rPr lang="en-US" sz="1200" dirty="0">
                <a:solidFill>
                  <a:schemeClr val="accent1">
                    <a:lumMod val="50000"/>
                  </a:schemeClr>
                </a:solidFill>
              </a:rPr>
              <a:t> EDP </a:t>
            </a:r>
            <a:r>
              <a:rPr lang="en-US" sz="1200" dirty="0" err="1">
                <a:solidFill>
                  <a:schemeClr val="accent1">
                    <a:lumMod val="50000"/>
                  </a:schemeClr>
                </a:solidFill>
              </a:rPr>
              <a:t>ehdottaa</a:t>
            </a:r>
            <a:r>
              <a:rPr lang="en-US" sz="1200" dirty="0">
                <a:solidFill>
                  <a:schemeClr val="accent1">
                    <a:lumMod val="50000"/>
                  </a:schemeClr>
                </a:solidFill>
              </a:rPr>
              <a:t> (Art. 35(2))</a:t>
            </a:r>
          </a:p>
        </p:txBody>
      </p:sp>
      <p:sp>
        <p:nvSpPr>
          <p:cNvPr id="102" name="Ellipse 101"/>
          <p:cNvSpPr/>
          <p:nvPr/>
        </p:nvSpPr>
        <p:spPr>
          <a:xfrm>
            <a:off x="6543019" y="3798726"/>
            <a:ext cx="1512167" cy="72728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defRPr/>
            </a:pPr>
            <a:r>
              <a:rPr lang="en-US" sz="1200" dirty="0" err="1">
                <a:solidFill>
                  <a:schemeClr val="accent1">
                    <a:lumMod val="50000"/>
                  </a:schemeClr>
                </a:solidFill>
              </a:rPr>
              <a:t>Kuten</a:t>
            </a:r>
            <a:r>
              <a:rPr lang="en-US" sz="1200" dirty="0">
                <a:solidFill>
                  <a:schemeClr val="accent1">
                    <a:lumMod val="50000"/>
                  </a:schemeClr>
                </a:solidFill>
              </a:rPr>
              <a:t> EDP </a:t>
            </a:r>
            <a:r>
              <a:rPr lang="en-US" sz="1200" dirty="0" err="1">
                <a:solidFill>
                  <a:schemeClr val="accent1">
                    <a:lumMod val="50000"/>
                  </a:schemeClr>
                </a:solidFill>
              </a:rPr>
              <a:t>ehdottaa</a:t>
            </a:r>
            <a:r>
              <a:rPr lang="en-US" sz="1200" dirty="0">
                <a:solidFill>
                  <a:schemeClr val="accent1">
                    <a:lumMod val="50000"/>
                  </a:schemeClr>
                </a:solidFill>
              </a:rPr>
              <a:t> </a:t>
            </a:r>
            <a:br>
              <a:rPr lang="en-US" sz="1200" dirty="0">
                <a:solidFill>
                  <a:schemeClr val="accent1">
                    <a:lumMod val="50000"/>
                  </a:schemeClr>
                </a:solidFill>
              </a:rPr>
            </a:br>
            <a:r>
              <a:rPr lang="en-US" sz="1200" dirty="0">
                <a:solidFill>
                  <a:schemeClr val="accent1">
                    <a:lumMod val="50000"/>
                  </a:schemeClr>
                </a:solidFill>
              </a:rPr>
              <a:t>(Art. 35(1))</a:t>
            </a:r>
            <a:endParaRPr lang="en-US" sz="1200" dirty="0"/>
          </a:p>
        </p:txBody>
      </p:sp>
      <p:sp>
        <p:nvSpPr>
          <p:cNvPr id="104" name="Rechteck 103"/>
          <p:cNvSpPr/>
          <p:nvPr/>
        </p:nvSpPr>
        <p:spPr>
          <a:xfrm>
            <a:off x="6780018" y="5101786"/>
            <a:ext cx="3441127" cy="1211119"/>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EDP DE: </a:t>
            </a:r>
            <a:r>
              <a:rPr lang="de-DE" dirty="0" err="1"/>
              <a:t>ajaa</a:t>
            </a:r>
            <a:r>
              <a:rPr lang="de-DE" dirty="0"/>
              <a:t> </a:t>
            </a:r>
            <a:r>
              <a:rPr lang="de-DE" dirty="0" err="1"/>
              <a:t>asiaa</a:t>
            </a:r>
            <a:r>
              <a:rPr lang="de-DE" dirty="0"/>
              <a:t>,</a:t>
            </a:r>
          </a:p>
          <a:p>
            <a:pPr algn="ctr"/>
            <a:r>
              <a:rPr lang="de-DE" sz="1400" dirty="0" err="1"/>
              <a:t>Tieto</a:t>
            </a:r>
            <a:r>
              <a:rPr lang="de-DE" sz="1400" dirty="0"/>
              <a:t> </a:t>
            </a:r>
            <a:r>
              <a:rPr lang="de-DE" sz="1400" dirty="0" err="1"/>
              <a:t>kansall.vir.omaisille</a:t>
            </a:r>
            <a:r>
              <a:rPr lang="de-DE" sz="1400" dirty="0"/>
              <a:t>, </a:t>
            </a:r>
            <a:r>
              <a:rPr lang="en-US" sz="1400" dirty="0" err="1"/>
              <a:t>Unionin</a:t>
            </a:r>
            <a:r>
              <a:rPr lang="en-US" sz="1400" dirty="0"/>
              <a:t> </a:t>
            </a:r>
            <a:r>
              <a:rPr lang="en-US" sz="1400" dirty="0" err="1"/>
              <a:t>instituutioille</a:t>
            </a:r>
            <a:r>
              <a:rPr lang="en-US" sz="1400" dirty="0"/>
              <a:t> (OLAF), </a:t>
            </a:r>
            <a:r>
              <a:rPr lang="en-US" sz="1400" dirty="0" err="1"/>
              <a:t>epäillyille</a:t>
            </a:r>
            <a:r>
              <a:rPr lang="en-US" sz="1400" dirty="0"/>
              <a:t> tai </a:t>
            </a:r>
            <a:r>
              <a:rPr lang="en-US" sz="1400" dirty="0" err="1"/>
              <a:t>syytetyille</a:t>
            </a:r>
            <a:r>
              <a:rPr lang="en-US" sz="1400" dirty="0"/>
              <a:t>, </a:t>
            </a:r>
            <a:r>
              <a:rPr lang="en-US" sz="1400" dirty="0" err="1"/>
              <a:t>asianomistajille</a:t>
            </a:r>
            <a:endParaRPr lang="de-AT" sz="1400" dirty="0"/>
          </a:p>
        </p:txBody>
      </p:sp>
      <p:sp>
        <p:nvSpPr>
          <p:cNvPr id="106" name="Ellipse 105"/>
          <p:cNvSpPr/>
          <p:nvPr/>
        </p:nvSpPr>
        <p:spPr>
          <a:xfrm>
            <a:off x="8339488" y="3402560"/>
            <a:ext cx="1776770" cy="1080611"/>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200" dirty="0" err="1">
                <a:solidFill>
                  <a:schemeClr val="accent1">
                    <a:lumMod val="50000"/>
                  </a:schemeClr>
                </a:solidFill>
              </a:rPr>
              <a:t>Ehdotus</a:t>
            </a:r>
            <a:r>
              <a:rPr lang="en-US" sz="1200" dirty="0">
                <a:solidFill>
                  <a:schemeClr val="accent1">
                    <a:lumMod val="50000"/>
                  </a:schemeClr>
                </a:solidFill>
              </a:rPr>
              <a:t> </a:t>
            </a:r>
            <a:r>
              <a:rPr lang="en-US" sz="1200" dirty="0" err="1">
                <a:solidFill>
                  <a:schemeClr val="accent1">
                    <a:lumMod val="50000"/>
                  </a:schemeClr>
                </a:solidFill>
              </a:rPr>
              <a:t>syyttämisestä</a:t>
            </a:r>
            <a:r>
              <a:rPr lang="en-US" sz="1200" dirty="0">
                <a:solidFill>
                  <a:schemeClr val="accent1">
                    <a:lumMod val="50000"/>
                  </a:schemeClr>
                </a:solidFill>
              </a:rPr>
              <a:t> ja </a:t>
            </a:r>
            <a:r>
              <a:rPr lang="en-US" sz="1200" dirty="0" err="1">
                <a:solidFill>
                  <a:schemeClr val="accent1">
                    <a:lumMod val="50000"/>
                  </a:schemeClr>
                </a:solidFill>
              </a:rPr>
              <a:t>jaosto</a:t>
            </a:r>
            <a:r>
              <a:rPr lang="en-US" sz="1200" dirty="0">
                <a:solidFill>
                  <a:schemeClr val="accent1">
                    <a:lumMod val="50000"/>
                  </a:schemeClr>
                </a:solidFill>
              </a:rPr>
              <a:t> </a:t>
            </a:r>
            <a:r>
              <a:rPr lang="en-US" sz="1200" dirty="0" err="1">
                <a:solidFill>
                  <a:schemeClr val="accent1">
                    <a:lumMod val="50000"/>
                  </a:schemeClr>
                </a:solidFill>
              </a:rPr>
              <a:t>ei</a:t>
            </a:r>
            <a:r>
              <a:rPr lang="en-US" sz="1200" dirty="0">
                <a:solidFill>
                  <a:schemeClr val="accent1">
                    <a:lumMod val="50000"/>
                  </a:schemeClr>
                </a:solidFill>
              </a:rPr>
              <a:t> tee </a:t>
            </a:r>
            <a:r>
              <a:rPr lang="en-US" sz="1200" dirty="0" err="1">
                <a:solidFill>
                  <a:schemeClr val="accent1">
                    <a:lumMod val="50000"/>
                  </a:schemeClr>
                </a:solidFill>
              </a:rPr>
              <a:t>päätöstä</a:t>
            </a:r>
            <a:r>
              <a:rPr lang="en-US" sz="1200" dirty="0">
                <a:solidFill>
                  <a:schemeClr val="accent1">
                    <a:lumMod val="50000"/>
                  </a:schemeClr>
                </a:solidFill>
              </a:rPr>
              <a:t> 21 </a:t>
            </a:r>
            <a:r>
              <a:rPr lang="en-US" sz="1200" dirty="0" err="1">
                <a:solidFill>
                  <a:schemeClr val="accent1">
                    <a:lumMod val="50000"/>
                  </a:schemeClr>
                </a:solidFill>
              </a:rPr>
              <a:t>päivässä</a:t>
            </a:r>
            <a:endParaRPr lang="en-US" sz="1200" dirty="0">
              <a:solidFill>
                <a:schemeClr val="accent1">
                  <a:lumMod val="50000"/>
                </a:schemeClr>
              </a:solidFill>
            </a:endParaRPr>
          </a:p>
        </p:txBody>
      </p:sp>
      <p:cxnSp>
        <p:nvCxnSpPr>
          <p:cNvPr id="107" name="Gerade Verbindung mit Pfeil 106"/>
          <p:cNvCxnSpPr>
            <a:endCxn id="102" idx="0"/>
          </p:cNvCxnSpPr>
          <p:nvPr/>
        </p:nvCxnSpPr>
        <p:spPr>
          <a:xfrm>
            <a:off x="6780018" y="3376306"/>
            <a:ext cx="519085" cy="42242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8" name="Gerade Verbindung mit Pfeil 107"/>
          <p:cNvCxnSpPr>
            <a:cxnSpLocks/>
            <a:endCxn id="106" idx="1"/>
          </p:cNvCxnSpPr>
          <p:nvPr/>
        </p:nvCxnSpPr>
        <p:spPr>
          <a:xfrm>
            <a:off x="6780018" y="3376305"/>
            <a:ext cx="1819672" cy="18450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9" name="Gerade Verbindung mit Pfeil 108"/>
          <p:cNvCxnSpPr>
            <a:cxnSpLocks/>
            <a:stCxn id="106" idx="4"/>
            <a:endCxn id="104" idx="0"/>
          </p:cNvCxnSpPr>
          <p:nvPr/>
        </p:nvCxnSpPr>
        <p:spPr>
          <a:xfrm flipH="1">
            <a:off x="8500582" y="4483171"/>
            <a:ext cx="727291" cy="618615"/>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4" name="Gerade Verbindung mit Pfeil 113"/>
          <p:cNvCxnSpPr/>
          <p:nvPr/>
        </p:nvCxnSpPr>
        <p:spPr>
          <a:xfrm>
            <a:off x="7536160" y="4563105"/>
            <a:ext cx="767288" cy="53868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7" name="Abgerundetes Rechteck 116"/>
          <p:cNvSpPr/>
          <p:nvPr/>
        </p:nvSpPr>
        <p:spPr>
          <a:xfrm>
            <a:off x="4564974" y="4825276"/>
            <a:ext cx="1370775" cy="659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t>Jaosto</a:t>
            </a:r>
            <a:r>
              <a:rPr lang="en-US" sz="1200" b="1" dirty="0"/>
              <a:t> </a:t>
            </a:r>
            <a:r>
              <a:rPr lang="en-US" sz="1200" b="1" dirty="0" err="1"/>
              <a:t>tarkastaa</a:t>
            </a:r>
            <a:r>
              <a:rPr lang="en-US" sz="1200" b="1" dirty="0"/>
              <a:t> </a:t>
            </a:r>
            <a:br>
              <a:rPr lang="en-US" sz="1200" b="1" dirty="0"/>
            </a:br>
            <a:r>
              <a:rPr lang="en-US" sz="1200" b="1" dirty="0" err="1"/>
              <a:t>jutun</a:t>
            </a:r>
            <a:r>
              <a:rPr lang="en-US" sz="1200" b="1" dirty="0"/>
              <a:t> </a:t>
            </a:r>
            <a:r>
              <a:rPr lang="en-US" sz="1200" b="1" dirty="0" err="1"/>
              <a:t>aineiston</a:t>
            </a:r>
            <a:br>
              <a:rPr lang="en-US" sz="1200" b="1" dirty="0"/>
            </a:br>
            <a:r>
              <a:rPr lang="en-US" sz="1200" b="1" dirty="0"/>
              <a:t>(Art. 35(2))</a:t>
            </a:r>
          </a:p>
        </p:txBody>
      </p:sp>
      <p:cxnSp>
        <p:nvCxnSpPr>
          <p:cNvPr id="126" name="Gerade Verbindung mit Pfeil 125"/>
          <p:cNvCxnSpPr>
            <a:cxnSpLocks/>
          </p:cNvCxnSpPr>
          <p:nvPr/>
        </p:nvCxnSpPr>
        <p:spPr>
          <a:xfrm>
            <a:off x="5960863" y="5032823"/>
            <a:ext cx="132898" cy="59273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61" name="Rechteck 160"/>
          <p:cNvSpPr/>
          <p:nvPr/>
        </p:nvSpPr>
        <p:spPr>
          <a:xfrm>
            <a:off x="4917978" y="5664832"/>
            <a:ext cx="163161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EDP DE</a:t>
            </a:r>
            <a:endParaRPr lang="de-AT" dirty="0"/>
          </a:p>
        </p:txBody>
      </p:sp>
      <p:cxnSp>
        <p:nvCxnSpPr>
          <p:cNvPr id="169" name="Gerade Verbindung 168"/>
          <p:cNvCxnSpPr/>
          <p:nvPr/>
        </p:nvCxnSpPr>
        <p:spPr>
          <a:xfrm>
            <a:off x="4577506" y="6014553"/>
            <a:ext cx="30824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2" name="Gerade Verbindung mit Pfeil 181"/>
          <p:cNvCxnSpPr>
            <a:cxnSpLocks/>
          </p:cNvCxnSpPr>
          <p:nvPr/>
        </p:nvCxnSpPr>
        <p:spPr>
          <a:xfrm flipV="1">
            <a:off x="5957693" y="3402560"/>
            <a:ext cx="830496" cy="163026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00" name="Gerade Verbindung 199"/>
          <p:cNvCxnSpPr>
            <a:stCxn id="117" idx="0"/>
            <a:endCxn id="101" idx="4"/>
          </p:cNvCxnSpPr>
          <p:nvPr/>
        </p:nvCxnSpPr>
        <p:spPr>
          <a:xfrm flipH="1" flipV="1">
            <a:off x="5193661" y="4427181"/>
            <a:ext cx="56701" cy="39809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hteck 5">
            <a:extLst>
              <a:ext uri="{FF2B5EF4-FFF2-40B4-BE49-F238E27FC236}">
                <a16:creationId xmlns:a16="http://schemas.microsoft.com/office/drawing/2014/main" id="{81B2E480-C3C4-47FA-913E-D0D9A8741F56}"/>
              </a:ext>
            </a:extLst>
          </p:cNvPr>
          <p:cNvSpPr/>
          <p:nvPr/>
        </p:nvSpPr>
        <p:spPr>
          <a:xfrm>
            <a:off x="10604809" y="2505876"/>
            <a:ext cx="1396545" cy="25269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u="sng" dirty="0"/>
              <a:t>Note:</a:t>
            </a:r>
          </a:p>
          <a:p>
            <a:pPr algn="ctr"/>
            <a:r>
              <a:rPr lang="de-AT" dirty="0"/>
              <a:t>DE, FR, IT, EE </a:t>
            </a:r>
            <a:r>
              <a:rPr lang="de-AT" dirty="0" err="1"/>
              <a:t>chosen</a:t>
            </a:r>
            <a:r>
              <a:rPr lang="de-AT" dirty="0"/>
              <a:t> </a:t>
            </a:r>
            <a:r>
              <a:rPr lang="de-AT" dirty="0" err="1"/>
              <a:t>as</a:t>
            </a:r>
            <a:r>
              <a:rPr lang="de-AT" dirty="0"/>
              <a:t> </a:t>
            </a:r>
            <a:r>
              <a:rPr lang="de-AT" dirty="0" err="1"/>
              <a:t>examples</a:t>
            </a:r>
            <a:r>
              <a:rPr lang="de-AT" dirty="0"/>
              <a:t> – </a:t>
            </a:r>
            <a:r>
              <a:rPr lang="de-AT" dirty="0" err="1"/>
              <a:t>could</a:t>
            </a:r>
            <a:r>
              <a:rPr lang="de-AT" dirty="0"/>
              <a:t> </a:t>
            </a:r>
            <a:r>
              <a:rPr lang="de-AT" dirty="0" err="1"/>
              <a:t>be</a:t>
            </a:r>
            <a:r>
              <a:rPr lang="de-AT" dirty="0"/>
              <a:t> different </a:t>
            </a:r>
            <a:r>
              <a:rPr lang="de-AT" dirty="0" err="1"/>
              <a:t>participating</a:t>
            </a:r>
            <a:r>
              <a:rPr lang="de-AT" dirty="0"/>
              <a:t> Member States</a:t>
            </a:r>
          </a:p>
        </p:txBody>
      </p:sp>
      <p:sp>
        <p:nvSpPr>
          <p:cNvPr id="5" name="Dia számának helye 4">
            <a:extLst>
              <a:ext uri="{FF2B5EF4-FFF2-40B4-BE49-F238E27FC236}">
                <a16:creationId xmlns:a16="http://schemas.microsoft.com/office/drawing/2014/main" id="{BD069947-D290-4691-9699-771691223180}"/>
              </a:ext>
            </a:extLst>
          </p:cNvPr>
          <p:cNvSpPr>
            <a:spLocks noGrp="1"/>
          </p:cNvSpPr>
          <p:nvPr>
            <p:ph type="sldNum" sz="quarter" idx="12"/>
          </p:nvPr>
        </p:nvSpPr>
        <p:spPr/>
        <p:txBody>
          <a:bodyPr/>
          <a:lstStyle/>
          <a:p>
            <a:fld id="{BD6A5DC3-65FA-44A1-B227-31C7D26446A5}" type="slidenum">
              <a:rPr lang="de-DE" smtClean="0"/>
              <a:t>13</a:t>
            </a:fld>
            <a:endParaRPr lang="de-DE"/>
          </a:p>
        </p:txBody>
      </p:sp>
    </p:spTree>
    <p:extLst>
      <p:ext uri="{BB962C8B-B14F-4D97-AF65-F5344CB8AC3E}">
        <p14:creationId xmlns:p14="http://schemas.microsoft.com/office/powerpoint/2010/main" val="2515247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n-GB" dirty="0" err="1"/>
              <a:t>Kansallisen</a:t>
            </a:r>
            <a:r>
              <a:rPr lang="en-GB" dirty="0"/>
              <a:t> lain </a:t>
            </a:r>
            <a:r>
              <a:rPr lang="en-GB" dirty="0" err="1"/>
              <a:t>perusteella</a:t>
            </a:r>
            <a:r>
              <a:rPr lang="en-GB" dirty="0"/>
              <a:t> </a:t>
            </a:r>
            <a:r>
              <a:rPr lang="en-GB" dirty="0" err="1"/>
              <a:t>tehtävät</a:t>
            </a:r>
            <a:r>
              <a:rPr lang="en-GB" dirty="0"/>
              <a:t> </a:t>
            </a:r>
            <a:r>
              <a:rPr lang="en-GB" dirty="0" err="1"/>
              <a:t>päätökset</a:t>
            </a:r>
            <a:endParaRPr lang="en-GB" dirty="0"/>
          </a:p>
        </p:txBody>
      </p:sp>
      <p:sp>
        <p:nvSpPr>
          <p:cNvPr id="3" name="Inhaltsplatzhalter 2"/>
          <p:cNvSpPr>
            <a:spLocks noGrp="1"/>
          </p:cNvSpPr>
          <p:nvPr>
            <p:ph idx="1"/>
          </p:nvPr>
        </p:nvSpPr>
        <p:spPr/>
        <p:txBody>
          <a:bodyPr>
            <a:normAutofit lnSpcReduction="10000"/>
          </a:bodyPr>
          <a:lstStyle/>
          <a:p>
            <a:pPr marL="0" indent="0" algn="just">
              <a:buNone/>
            </a:pPr>
            <a:r>
              <a:rPr lang="en-US" sz="1800" dirty="0" err="1">
                <a:solidFill>
                  <a:schemeClr val="tx1"/>
                </a:solidFill>
                <a:latin typeface="+mn-lt"/>
              </a:rPr>
              <a:t>Artikla</a:t>
            </a:r>
            <a:r>
              <a:rPr lang="en-US" sz="1800" dirty="0">
                <a:solidFill>
                  <a:schemeClr val="tx1"/>
                </a:solidFill>
                <a:latin typeface="+mn-lt"/>
              </a:rPr>
              <a:t> 5(3) EPPO </a:t>
            </a:r>
            <a:r>
              <a:rPr lang="en-US" sz="1800" dirty="0" err="1">
                <a:solidFill>
                  <a:schemeClr val="tx1"/>
                </a:solidFill>
                <a:latin typeface="+mn-lt"/>
              </a:rPr>
              <a:t>Asetus</a:t>
            </a:r>
            <a:r>
              <a:rPr lang="en-US" sz="1800" dirty="0">
                <a:solidFill>
                  <a:schemeClr val="tx1"/>
                </a:solidFill>
                <a:latin typeface="+mn-lt"/>
              </a:rPr>
              <a:t>: </a:t>
            </a:r>
            <a:r>
              <a:rPr lang="en-US" sz="1800" dirty="0" err="1">
                <a:solidFill>
                  <a:schemeClr val="tx1"/>
                </a:solidFill>
                <a:latin typeface="+mn-lt"/>
              </a:rPr>
              <a:t>EPPO:n</a:t>
            </a:r>
            <a:r>
              <a:rPr lang="en-US" sz="1800" dirty="0">
                <a:solidFill>
                  <a:schemeClr val="tx1"/>
                </a:solidFill>
                <a:latin typeface="+mn-lt"/>
              </a:rPr>
              <a:t> </a:t>
            </a:r>
            <a:r>
              <a:rPr lang="en-US" sz="1800" dirty="0" err="1">
                <a:solidFill>
                  <a:schemeClr val="tx1"/>
                </a:solidFill>
                <a:latin typeface="+mn-lt"/>
              </a:rPr>
              <a:t>puolesta</a:t>
            </a:r>
            <a:r>
              <a:rPr lang="en-US" sz="1800" dirty="0">
                <a:solidFill>
                  <a:schemeClr val="tx1"/>
                </a:solidFill>
                <a:latin typeface="+mn-lt"/>
              </a:rPr>
              <a:t> </a:t>
            </a:r>
            <a:r>
              <a:rPr lang="en-US" sz="1800" dirty="0" err="1">
                <a:solidFill>
                  <a:schemeClr val="tx1"/>
                </a:solidFill>
                <a:latin typeface="+mn-lt"/>
              </a:rPr>
              <a:t>suoritettuihin</a:t>
            </a:r>
            <a:r>
              <a:rPr lang="en-US" sz="1800" dirty="0">
                <a:solidFill>
                  <a:schemeClr val="tx1"/>
                </a:solidFill>
                <a:latin typeface="+mn-lt"/>
              </a:rPr>
              <a:t> </a:t>
            </a:r>
            <a:r>
              <a:rPr lang="en-US" sz="1800" dirty="0" err="1">
                <a:solidFill>
                  <a:schemeClr val="tx1"/>
                </a:solidFill>
                <a:latin typeface="+mn-lt"/>
              </a:rPr>
              <a:t>tutkinta</a:t>
            </a:r>
            <a:r>
              <a:rPr lang="en-US" sz="1800" dirty="0">
                <a:solidFill>
                  <a:schemeClr val="tx1"/>
                </a:solidFill>
                <a:latin typeface="+mn-lt"/>
              </a:rPr>
              <a:t>- ja </a:t>
            </a:r>
            <a:r>
              <a:rPr lang="en-US" sz="1800" dirty="0" err="1">
                <a:solidFill>
                  <a:schemeClr val="tx1"/>
                </a:solidFill>
                <a:latin typeface="+mn-lt"/>
              </a:rPr>
              <a:t>syytetoimiin</a:t>
            </a:r>
            <a:r>
              <a:rPr lang="en-US" sz="1800" dirty="0">
                <a:solidFill>
                  <a:schemeClr val="tx1"/>
                </a:solidFill>
                <a:latin typeface="+mn-lt"/>
              </a:rPr>
              <a:t> </a:t>
            </a:r>
            <a:r>
              <a:rPr lang="en-US" sz="1800" dirty="0" err="1">
                <a:solidFill>
                  <a:schemeClr val="tx1"/>
                </a:solidFill>
                <a:latin typeface="+mn-lt"/>
              </a:rPr>
              <a:t>sovelletaan</a:t>
            </a:r>
            <a:r>
              <a:rPr lang="en-US" sz="1800" dirty="0">
                <a:solidFill>
                  <a:schemeClr val="tx1"/>
                </a:solidFill>
                <a:latin typeface="+mn-lt"/>
              </a:rPr>
              <a:t> </a:t>
            </a:r>
            <a:r>
              <a:rPr lang="en-US" sz="1800" dirty="0" err="1">
                <a:solidFill>
                  <a:schemeClr val="tx1"/>
                </a:solidFill>
                <a:latin typeface="+mn-lt"/>
              </a:rPr>
              <a:t>tätä</a:t>
            </a:r>
            <a:r>
              <a:rPr lang="en-US" sz="1800" dirty="0">
                <a:solidFill>
                  <a:schemeClr val="tx1"/>
                </a:solidFill>
                <a:latin typeface="+mn-lt"/>
              </a:rPr>
              <a:t> </a:t>
            </a:r>
            <a:r>
              <a:rPr lang="en-US" sz="1800" dirty="0" err="1">
                <a:solidFill>
                  <a:schemeClr val="tx1"/>
                </a:solidFill>
                <a:latin typeface="+mn-lt"/>
              </a:rPr>
              <a:t>asetusta</a:t>
            </a:r>
            <a:r>
              <a:rPr lang="en-US" sz="1800" dirty="0">
                <a:solidFill>
                  <a:schemeClr val="tx1"/>
                </a:solidFill>
                <a:latin typeface="+mn-lt"/>
              </a:rPr>
              <a:t>.</a:t>
            </a:r>
            <a:r>
              <a:rPr lang="en-GB" sz="1800" dirty="0">
                <a:solidFill>
                  <a:schemeClr val="tx1"/>
                </a:solidFill>
                <a:latin typeface="+mn-lt"/>
              </a:rPr>
              <a:t> </a:t>
            </a:r>
            <a:r>
              <a:rPr lang="en-GB" sz="1800" b="1" dirty="0" err="1">
                <a:solidFill>
                  <a:schemeClr val="tx1"/>
                </a:solidFill>
                <a:latin typeface="+mn-lt"/>
              </a:rPr>
              <a:t>Kansallista</a:t>
            </a:r>
            <a:r>
              <a:rPr lang="en-GB" sz="1800" b="1" dirty="0">
                <a:solidFill>
                  <a:schemeClr val="tx1"/>
                </a:solidFill>
                <a:latin typeface="+mn-lt"/>
              </a:rPr>
              <a:t> </a:t>
            </a:r>
            <a:r>
              <a:rPr lang="en-GB" sz="1800" b="1" dirty="0" err="1">
                <a:solidFill>
                  <a:schemeClr val="tx1"/>
                </a:solidFill>
                <a:latin typeface="+mn-lt"/>
              </a:rPr>
              <a:t>lakia</a:t>
            </a:r>
            <a:r>
              <a:rPr lang="en-GB" sz="1800" b="1" dirty="0">
                <a:solidFill>
                  <a:schemeClr val="tx1"/>
                </a:solidFill>
                <a:latin typeface="+mn-lt"/>
              </a:rPr>
              <a:t> </a:t>
            </a:r>
            <a:r>
              <a:rPr lang="en-GB" sz="1800" b="1" dirty="0" err="1">
                <a:solidFill>
                  <a:schemeClr val="tx1"/>
                </a:solidFill>
                <a:latin typeface="+mn-lt"/>
              </a:rPr>
              <a:t>sovelletaan</a:t>
            </a:r>
            <a:r>
              <a:rPr lang="en-GB" sz="1800" b="1" dirty="0">
                <a:solidFill>
                  <a:schemeClr val="tx1"/>
                </a:solidFill>
                <a:latin typeface="+mn-lt"/>
              </a:rPr>
              <a:t> </a:t>
            </a:r>
            <a:r>
              <a:rPr lang="en-GB" sz="1800" b="1" dirty="0" err="1">
                <a:solidFill>
                  <a:schemeClr val="tx1"/>
                </a:solidFill>
                <a:latin typeface="+mn-lt"/>
              </a:rPr>
              <a:t>siltä</a:t>
            </a:r>
            <a:r>
              <a:rPr lang="en-GB" sz="1800" b="1" dirty="0">
                <a:solidFill>
                  <a:schemeClr val="tx1"/>
                </a:solidFill>
                <a:latin typeface="+mn-lt"/>
              </a:rPr>
              <a:t> </a:t>
            </a:r>
            <a:r>
              <a:rPr lang="en-GB" sz="1800" b="1" dirty="0" err="1">
                <a:solidFill>
                  <a:schemeClr val="tx1"/>
                </a:solidFill>
                <a:latin typeface="+mn-lt"/>
              </a:rPr>
              <a:t>osin</a:t>
            </a:r>
            <a:r>
              <a:rPr lang="en-GB" sz="1800" b="1" dirty="0">
                <a:solidFill>
                  <a:schemeClr val="tx1"/>
                </a:solidFill>
                <a:latin typeface="+mn-lt"/>
              </a:rPr>
              <a:t> </a:t>
            </a:r>
            <a:r>
              <a:rPr lang="en-GB" sz="1800" b="1" dirty="0" err="1">
                <a:solidFill>
                  <a:schemeClr val="tx1"/>
                </a:solidFill>
                <a:latin typeface="+mn-lt"/>
              </a:rPr>
              <a:t>kuin</a:t>
            </a:r>
            <a:r>
              <a:rPr lang="en-GB" sz="1800" b="1" dirty="0">
                <a:solidFill>
                  <a:schemeClr val="tx1"/>
                </a:solidFill>
                <a:latin typeface="+mn-lt"/>
              </a:rPr>
              <a:t> </a:t>
            </a:r>
            <a:r>
              <a:rPr lang="en-GB" sz="1800" b="1" dirty="0" err="1">
                <a:solidFill>
                  <a:schemeClr val="tx1"/>
                </a:solidFill>
                <a:latin typeface="+mn-lt"/>
              </a:rPr>
              <a:t>tässä</a:t>
            </a:r>
            <a:r>
              <a:rPr lang="en-GB" sz="1800" b="1" dirty="0">
                <a:solidFill>
                  <a:schemeClr val="tx1"/>
                </a:solidFill>
                <a:latin typeface="+mn-lt"/>
              </a:rPr>
              <a:t> </a:t>
            </a:r>
            <a:r>
              <a:rPr lang="en-GB" sz="1800" b="1" dirty="0" err="1">
                <a:solidFill>
                  <a:schemeClr val="tx1"/>
                </a:solidFill>
                <a:latin typeface="+mn-lt"/>
              </a:rPr>
              <a:t>asetuksessa</a:t>
            </a:r>
            <a:r>
              <a:rPr lang="en-GB" sz="1800" b="1" dirty="0">
                <a:solidFill>
                  <a:schemeClr val="tx1"/>
                </a:solidFill>
                <a:latin typeface="+mn-lt"/>
              </a:rPr>
              <a:t> </a:t>
            </a:r>
            <a:r>
              <a:rPr lang="en-GB" sz="1800" b="1" dirty="0" err="1">
                <a:solidFill>
                  <a:schemeClr val="tx1"/>
                </a:solidFill>
                <a:latin typeface="+mn-lt"/>
              </a:rPr>
              <a:t>ei</a:t>
            </a:r>
            <a:r>
              <a:rPr lang="en-GB" sz="1800" b="1" dirty="0">
                <a:solidFill>
                  <a:schemeClr val="tx1"/>
                </a:solidFill>
                <a:latin typeface="+mn-lt"/>
              </a:rPr>
              <a:t> ole </a:t>
            </a:r>
            <a:r>
              <a:rPr lang="en-GB" sz="1800" b="1" dirty="0" err="1">
                <a:solidFill>
                  <a:schemeClr val="tx1"/>
                </a:solidFill>
                <a:latin typeface="+mn-lt"/>
              </a:rPr>
              <a:t>asiaan</a:t>
            </a:r>
            <a:r>
              <a:rPr lang="en-GB" sz="1800" b="1" dirty="0">
                <a:solidFill>
                  <a:schemeClr val="tx1"/>
                </a:solidFill>
                <a:latin typeface="+mn-lt"/>
              </a:rPr>
              <a:t> </a:t>
            </a:r>
            <a:r>
              <a:rPr lang="en-GB" sz="1800" b="1" dirty="0" err="1">
                <a:solidFill>
                  <a:schemeClr val="tx1"/>
                </a:solidFill>
                <a:latin typeface="+mn-lt"/>
              </a:rPr>
              <a:t>soveltuvia</a:t>
            </a:r>
            <a:r>
              <a:rPr lang="en-GB" sz="1800" b="1" dirty="0">
                <a:solidFill>
                  <a:schemeClr val="tx1"/>
                </a:solidFill>
                <a:latin typeface="+mn-lt"/>
              </a:rPr>
              <a:t> </a:t>
            </a:r>
            <a:r>
              <a:rPr lang="en-GB" sz="1800" b="1" dirty="0" err="1">
                <a:solidFill>
                  <a:schemeClr val="tx1"/>
                </a:solidFill>
                <a:latin typeface="+mn-lt"/>
              </a:rPr>
              <a:t>säännöksiä</a:t>
            </a:r>
            <a:r>
              <a:rPr lang="en-GB" sz="1800" dirty="0">
                <a:solidFill>
                  <a:schemeClr val="tx1"/>
                </a:solidFill>
                <a:latin typeface="+mn-lt"/>
              </a:rPr>
              <a:t>. </a:t>
            </a:r>
            <a:r>
              <a:rPr lang="en-GB" sz="1800" dirty="0" err="1">
                <a:solidFill>
                  <a:schemeClr val="tx1"/>
                </a:solidFill>
                <a:latin typeface="+mn-lt"/>
              </a:rPr>
              <a:t>Jollei</a:t>
            </a:r>
            <a:r>
              <a:rPr lang="en-GB" sz="1800" dirty="0">
                <a:solidFill>
                  <a:schemeClr val="tx1"/>
                </a:solidFill>
                <a:latin typeface="+mn-lt"/>
              </a:rPr>
              <a:t> </a:t>
            </a:r>
            <a:r>
              <a:rPr lang="en-GB" sz="1800" dirty="0" err="1">
                <a:solidFill>
                  <a:schemeClr val="tx1"/>
                </a:solidFill>
                <a:latin typeface="+mn-lt"/>
              </a:rPr>
              <a:t>tässä</a:t>
            </a:r>
            <a:r>
              <a:rPr lang="en-GB" sz="1800" dirty="0">
                <a:solidFill>
                  <a:schemeClr val="tx1"/>
                </a:solidFill>
                <a:latin typeface="+mn-lt"/>
              </a:rPr>
              <a:t> </a:t>
            </a:r>
            <a:r>
              <a:rPr lang="en-GB" sz="1800" dirty="0" err="1">
                <a:solidFill>
                  <a:schemeClr val="tx1"/>
                </a:solidFill>
                <a:latin typeface="+mn-lt"/>
              </a:rPr>
              <a:t>asetuksessa</a:t>
            </a:r>
            <a:r>
              <a:rPr lang="en-GB" sz="1800" dirty="0">
                <a:solidFill>
                  <a:schemeClr val="tx1"/>
                </a:solidFill>
                <a:latin typeface="+mn-lt"/>
              </a:rPr>
              <a:t> </a:t>
            </a:r>
            <a:r>
              <a:rPr lang="en-GB" sz="1800" dirty="0" err="1">
                <a:solidFill>
                  <a:schemeClr val="tx1"/>
                </a:solidFill>
                <a:latin typeface="+mn-lt"/>
              </a:rPr>
              <a:t>toisin</a:t>
            </a:r>
            <a:r>
              <a:rPr lang="en-GB" sz="1800" dirty="0">
                <a:solidFill>
                  <a:schemeClr val="tx1"/>
                </a:solidFill>
                <a:latin typeface="+mn-lt"/>
              </a:rPr>
              <a:t> </a:t>
            </a:r>
            <a:r>
              <a:rPr lang="en-GB" sz="1800" dirty="0" err="1">
                <a:solidFill>
                  <a:schemeClr val="tx1"/>
                </a:solidFill>
                <a:latin typeface="+mn-lt"/>
              </a:rPr>
              <a:t>säädetä</a:t>
            </a:r>
            <a:r>
              <a:rPr lang="en-GB" sz="1800" dirty="0">
                <a:solidFill>
                  <a:schemeClr val="tx1"/>
                </a:solidFill>
                <a:latin typeface="+mn-lt"/>
              </a:rPr>
              <a:t>, </a:t>
            </a:r>
            <a:r>
              <a:rPr lang="en-GB" sz="1800" dirty="0" err="1">
                <a:solidFill>
                  <a:schemeClr val="tx1"/>
                </a:solidFill>
                <a:latin typeface="+mn-lt"/>
              </a:rPr>
              <a:t>asiaan</a:t>
            </a:r>
            <a:r>
              <a:rPr lang="en-GB" sz="1800" dirty="0">
                <a:solidFill>
                  <a:schemeClr val="tx1"/>
                </a:solidFill>
                <a:latin typeface="+mn-lt"/>
              </a:rPr>
              <a:t> </a:t>
            </a:r>
            <a:r>
              <a:rPr lang="en-GB" sz="1800" dirty="0" err="1">
                <a:solidFill>
                  <a:schemeClr val="tx1"/>
                </a:solidFill>
                <a:latin typeface="+mn-lt"/>
              </a:rPr>
              <a:t>sovelletaan</a:t>
            </a:r>
            <a:r>
              <a:rPr lang="en-GB" sz="1800" dirty="0">
                <a:solidFill>
                  <a:schemeClr val="tx1"/>
                </a:solidFill>
                <a:latin typeface="+mn-lt"/>
              </a:rPr>
              <a:t> </a:t>
            </a:r>
            <a:r>
              <a:rPr lang="en-GB" sz="1800" b="1" dirty="0" err="1">
                <a:solidFill>
                  <a:schemeClr val="tx1"/>
                </a:solidFill>
                <a:latin typeface="+mn-lt"/>
              </a:rPr>
              <a:t>sen</a:t>
            </a:r>
            <a:r>
              <a:rPr lang="en-GB" sz="1800" b="1" dirty="0">
                <a:solidFill>
                  <a:schemeClr val="tx1"/>
                </a:solidFill>
                <a:latin typeface="+mn-lt"/>
              </a:rPr>
              <a:t> </a:t>
            </a:r>
            <a:r>
              <a:rPr lang="en-GB" sz="1800" b="1" dirty="0" err="1">
                <a:solidFill>
                  <a:schemeClr val="tx1"/>
                </a:solidFill>
                <a:latin typeface="+mn-lt"/>
              </a:rPr>
              <a:t>jäsenvaltion</a:t>
            </a:r>
            <a:r>
              <a:rPr lang="en-GB" sz="1800" b="1" dirty="0">
                <a:solidFill>
                  <a:schemeClr val="tx1"/>
                </a:solidFill>
                <a:latin typeface="+mn-lt"/>
              </a:rPr>
              <a:t> </a:t>
            </a:r>
            <a:r>
              <a:rPr lang="en-GB" sz="1800" b="1" dirty="0" err="1">
                <a:solidFill>
                  <a:schemeClr val="tx1"/>
                </a:solidFill>
                <a:latin typeface="+mn-lt"/>
              </a:rPr>
              <a:t>lakia</a:t>
            </a:r>
            <a:r>
              <a:rPr lang="en-GB" sz="1800" b="1" dirty="0">
                <a:solidFill>
                  <a:schemeClr val="tx1"/>
                </a:solidFill>
                <a:latin typeface="+mn-lt"/>
              </a:rPr>
              <a:t>, </a:t>
            </a:r>
            <a:r>
              <a:rPr lang="en-GB" sz="1800" b="1" dirty="0" err="1">
                <a:solidFill>
                  <a:schemeClr val="tx1"/>
                </a:solidFill>
                <a:latin typeface="+mn-lt"/>
              </a:rPr>
              <a:t>jonka</a:t>
            </a:r>
            <a:r>
              <a:rPr lang="en-GB" sz="1800" b="1" dirty="0">
                <a:solidFill>
                  <a:schemeClr val="tx1"/>
                </a:solidFill>
                <a:latin typeface="+mn-lt"/>
              </a:rPr>
              <a:t> EDP </a:t>
            </a:r>
            <a:r>
              <a:rPr lang="en-GB" sz="1800" b="1" dirty="0" err="1">
                <a:solidFill>
                  <a:schemeClr val="tx1"/>
                </a:solidFill>
                <a:latin typeface="+mn-lt"/>
              </a:rPr>
              <a:t>käsittelee</a:t>
            </a:r>
            <a:r>
              <a:rPr lang="en-GB" sz="1800" b="1" dirty="0">
                <a:solidFill>
                  <a:schemeClr val="tx1"/>
                </a:solidFill>
                <a:latin typeface="+mn-lt"/>
              </a:rPr>
              <a:t> </a:t>
            </a:r>
            <a:r>
              <a:rPr lang="en-GB" sz="1800" b="1" dirty="0" err="1">
                <a:solidFill>
                  <a:schemeClr val="tx1"/>
                </a:solidFill>
                <a:latin typeface="+mn-lt"/>
              </a:rPr>
              <a:t>asiaa</a:t>
            </a:r>
            <a:r>
              <a:rPr lang="en-GB" sz="1800" b="1" dirty="0">
                <a:solidFill>
                  <a:schemeClr val="tx1"/>
                </a:solidFill>
                <a:latin typeface="+mn-lt"/>
              </a:rPr>
              <a:t> </a:t>
            </a:r>
            <a:r>
              <a:rPr lang="en-GB" sz="1800" dirty="0">
                <a:solidFill>
                  <a:schemeClr val="tx1"/>
                </a:solidFill>
                <a:latin typeface="+mn-lt"/>
              </a:rPr>
              <a:t>13 art. 1 </a:t>
            </a:r>
            <a:r>
              <a:rPr lang="en-GB" sz="1800" dirty="0" err="1">
                <a:solidFill>
                  <a:schemeClr val="tx1"/>
                </a:solidFill>
                <a:latin typeface="+mn-lt"/>
              </a:rPr>
              <a:t>kohdan</a:t>
            </a:r>
            <a:r>
              <a:rPr lang="en-GB" sz="1800" dirty="0">
                <a:solidFill>
                  <a:schemeClr val="tx1"/>
                </a:solidFill>
                <a:latin typeface="+mn-lt"/>
              </a:rPr>
              <a:t> </a:t>
            </a:r>
            <a:r>
              <a:rPr lang="en-GB" sz="1800" dirty="0" err="1">
                <a:solidFill>
                  <a:schemeClr val="tx1"/>
                </a:solidFill>
                <a:latin typeface="+mn-lt"/>
              </a:rPr>
              <a:t>mukaisesti</a:t>
            </a:r>
            <a:r>
              <a:rPr lang="en-GB" sz="1800" dirty="0">
                <a:solidFill>
                  <a:schemeClr val="tx1"/>
                </a:solidFill>
                <a:latin typeface="+mn-lt"/>
              </a:rPr>
              <a:t>. Jos Asiata </a:t>
            </a:r>
            <a:r>
              <a:rPr lang="en-GB" sz="1800" dirty="0" err="1">
                <a:solidFill>
                  <a:schemeClr val="tx1"/>
                </a:solidFill>
                <a:latin typeface="+mn-lt"/>
              </a:rPr>
              <a:t>säädetään</a:t>
            </a:r>
            <a:r>
              <a:rPr lang="en-GB" sz="1800" dirty="0">
                <a:solidFill>
                  <a:schemeClr val="tx1"/>
                </a:solidFill>
                <a:latin typeface="+mn-lt"/>
              </a:rPr>
              <a:t> </a:t>
            </a:r>
            <a:r>
              <a:rPr lang="en-GB" sz="1800" dirty="0" err="1">
                <a:solidFill>
                  <a:schemeClr val="tx1"/>
                </a:solidFill>
                <a:latin typeface="+mn-lt"/>
              </a:rPr>
              <a:t>kansallisessa</a:t>
            </a:r>
            <a:r>
              <a:rPr lang="en-GB" sz="1800" dirty="0">
                <a:solidFill>
                  <a:schemeClr val="tx1"/>
                </a:solidFill>
                <a:latin typeface="+mn-lt"/>
              </a:rPr>
              <a:t> </a:t>
            </a:r>
            <a:r>
              <a:rPr lang="en-GB" sz="1800" dirty="0" err="1">
                <a:solidFill>
                  <a:schemeClr val="tx1"/>
                </a:solidFill>
                <a:latin typeface="+mn-lt"/>
              </a:rPr>
              <a:t>laissa</a:t>
            </a:r>
            <a:r>
              <a:rPr lang="en-GB" sz="1800" dirty="0">
                <a:solidFill>
                  <a:schemeClr val="tx1"/>
                </a:solidFill>
                <a:latin typeface="+mn-lt"/>
              </a:rPr>
              <a:t> </a:t>
            </a:r>
            <a:r>
              <a:rPr lang="en-GB" sz="1800" dirty="0" err="1">
                <a:solidFill>
                  <a:schemeClr val="tx1"/>
                </a:solidFill>
                <a:latin typeface="+mn-lt"/>
              </a:rPr>
              <a:t>ja</a:t>
            </a:r>
            <a:r>
              <a:rPr lang="en-GB" sz="1800" dirty="0">
                <a:solidFill>
                  <a:schemeClr val="tx1"/>
                </a:solidFill>
                <a:latin typeface="+mn-lt"/>
              </a:rPr>
              <a:t> </a:t>
            </a:r>
            <a:r>
              <a:rPr lang="en-GB" sz="1800" dirty="0" err="1">
                <a:solidFill>
                  <a:schemeClr val="tx1"/>
                </a:solidFill>
                <a:latin typeface="+mn-lt"/>
              </a:rPr>
              <a:t>tässä</a:t>
            </a:r>
            <a:r>
              <a:rPr lang="en-GB" sz="1800" dirty="0">
                <a:solidFill>
                  <a:schemeClr val="tx1"/>
                </a:solidFill>
                <a:latin typeface="+mn-lt"/>
              </a:rPr>
              <a:t> </a:t>
            </a:r>
            <a:r>
              <a:rPr lang="en-GB" sz="1800" dirty="0" err="1">
                <a:solidFill>
                  <a:schemeClr val="tx1"/>
                </a:solidFill>
                <a:latin typeface="+mn-lt"/>
              </a:rPr>
              <a:t>Asetuksessa</a:t>
            </a:r>
            <a:r>
              <a:rPr lang="en-GB" sz="1800" dirty="0">
                <a:solidFill>
                  <a:schemeClr val="tx1"/>
                </a:solidFill>
                <a:latin typeface="+mn-lt"/>
              </a:rPr>
              <a:t>, </a:t>
            </a:r>
            <a:r>
              <a:rPr lang="en-GB" sz="1800" dirty="0" err="1">
                <a:solidFill>
                  <a:schemeClr val="tx1"/>
                </a:solidFill>
                <a:latin typeface="+mn-lt"/>
              </a:rPr>
              <a:t>jälkimmäistä</a:t>
            </a:r>
            <a:r>
              <a:rPr lang="en-GB" sz="1800" dirty="0">
                <a:solidFill>
                  <a:schemeClr val="tx1"/>
                </a:solidFill>
                <a:latin typeface="+mn-lt"/>
              </a:rPr>
              <a:t> </a:t>
            </a:r>
            <a:r>
              <a:rPr lang="en-GB" sz="1800" dirty="0" err="1">
                <a:solidFill>
                  <a:schemeClr val="tx1"/>
                </a:solidFill>
                <a:latin typeface="+mn-lt"/>
              </a:rPr>
              <a:t>sovelletaan</a:t>
            </a:r>
            <a:r>
              <a:rPr lang="en-GB" sz="1800" dirty="0">
                <a:solidFill>
                  <a:schemeClr val="tx1"/>
                </a:solidFill>
                <a:latin typeface="+mn-lt"/>
              </a:rPr>
              <a:t>.</a:t>
            </a:r>
            <a:endParaRPr lang="en-US" sz="1800" dirty="0">
              <a:solidFill>
                <a:schemeClr val="tx1"/>
              </a:solidFill>
              <a:latin typeface="+mn-lt"/>
            </a:endParaRPr>
          </a:p>
          <a:p>
            <a:pPr marL="0" indent="0" algn="just">
              <a:buNone/>
            </a:pPr>
            <a:endParaRPr lang="en-US" sz="1400" dirty="0">
              <a:solidFill>
                <a:schemeClr val="tx1"/>
              </a:solidFill>
              <a:latin typeface="+mn-lt"/>
            </a:endParaRPr>
          </a:p>
          <a:p>
            <a:pPr marL="0" indent="0" algn="just">
              <a:buNone/>
            </a:pPr>
            <a:r>
              <a:rPr lang="en-US" sz="1800" dirty="0" err="1">
                <a:solidFill>
                  <a:schemeClr val="tx1"/>
                </a:solidFill>
                <a:latin typeface="+mn-lt"/>
              </a:rPr>
              <a:t>Artikla</a:t>
            </a:r>
            <a:r>
              <a:rPr lang="en-US" sz="1800" dirty="0">
                <a:solidFill>
                  <a:schemeClr val="tx1"/>
                </a:solidFill>
                <a:latin typeface="+mn-lt"/>
              </a:rPr>
              <a:t> 13(1) EPPO </a:t>
            </a:r>
            <a:r>
              <a:rPr lang="en-US" sz="1800" dirty="0" err="1">
                <a:solidFill>
                  <a:schemeClr val="tx1"/>
                </a:solidFill>
                <a:latin typeface="+mn-lt"/>
              </a:rPr>
              <a:t>Asetus</a:t>
            </a:r>
            <a:r>
              <a:rPr lang="en-US" sz="1800" dirty="0">
                <a:solidFill>
                  <a:schemeClr val="tx1"/>
                </a:solidFill>
                <a:latin typeface="+mn-lt"/>
              </a:rPr>
              <a:t>: “</a:t>
            </a:r>
            <a:r>
              <a:rPr lang="en-US" sz="1800" dirty="0" err="1">
                <a:solidFill>
                  <a:schemeClr val="tx1"/>
                </a:solidFill>
                <a:latin typeface="+mn-lt"/>
              </a:rPr>
              <a:t>EDP:t</a:t>
            </a:r>
            <a:r>
              <a:rPr lang="en-US" sz="1800" dirty="0">
                <a:solidFill>
                  <a:schemeClr val="tx1"/>
                </a:solidFill>
                <a:latin typeface="+mn-lt"/>
              </a:rPr>
              <a:t> </a:t>
            </a:r>
            <a:r>
              <a:rPr lang="en-US" sz="1800" dirty="0" err="1">
                <a:solidFill>
                  <a:schemeClr val="tx1"/>
                </a:solidFill>
                <a:latin typeface="+mn-lt"/>
              </a:rPr>
              <a:t>toimivat</a:t>
            </a:r>
            <a:r>
              <a:rPr lang="en-US" sz="1800" dirty="0">
                <a:solidFill>
                  <a:schemeClr val="tx1"/>
                </a:solidFill>
                <a:latin typeface="+mn-lt"/>
              </a:rPr>
              <a:t> </a:t>
            </a:r>
            <a:r>
              <a:rPr lang="en-US" sz="1800" dirty="0" err="1">
                <a:solidFill>
                  <a:schemeClr val="tx1"/>
                </a:solidFill>
                <a:latin typeface="+mn-lt"/>
              </a:rPr>
              <a:t>EPPO:n</a:t>
            </a:r>
            <a:r>
              <a:rPr lang="en-US" sz="1800" dirty="0">
                <a:solidFill>
                  <a:schemeClr val="tx1"/>
                </a:solidFill>
                <a:latin typeface="+mn-lt"/>
              </a:rPr>
              <a:t> </a:t>
            </a:r>
            <a:r>
              <a:rPr lang="en-US" sz="1800" dirty="0" err="1">
                <a:solidFill>
                  <a:schemeClr val="tx1"/>
                </a:solidFill>
                <a:latin typeface="+mn-lt"/>
              </a:rPr>
              <a:t>puolesta</a:t>
            </a:r>
            <a:r>
              <a:rPr lang="en-US" sz="1800" dirty="0">
                <a:solidFill>
                  <a:schemeClr val="tx1"/>
                </a:solidFill>
                <a:latin typeface="+mn-lt"/>
              </a:rPr>
              <a:t> </a:t>
            </a:r>
            <a:r>
              <a:rPr lang="en-US" sz="1800" dirty="0" err="1">
                <a:solidFill>
                  <a:schemeClr val="tx1"/>
                </a:solidFill>
                <a:latin typeface="+mn-lt"/>
              </a:rPr>
              <a:t>jäsenvaltioissaan</a:t>
            </a:r>
            <a:r>
              <a:rPr lang="en-US" sz="1800" dirty="0">
                <a:solidFill>
                  <a:schemeClr val="tx1"/>
                </a:solidFill>
                <a:latin typeface="+mn-lt"/>
              </a:rPr>
              <a:t>, ja </a:t>
            </a:r>
            <a:r>
              <a:rPr lang="en-US" sz="1800" dirty="0" err="1">
                <a:solidFill>
                  <a:schemeClr val="tx1"/>
                </a:solidFill>
                <a:latin typeface="+mn-lt"/>
              </a:rPr>
              <a:t>heillä</a:t>
            </a:r>
            <a:r>
              <a:rPr lang="en-US" sz="1800" dirty="0">
                <a:solidFill>
                  <a:schemeClr val="tx1"/>
                </a:solidFill>
                <a:latin typeface="+mn-lt"/>
              </a:rPr>
              <a:t> on </a:t>
            </a:r>
            <a:r>
              <a:rPr lang="en-US" sz="1800" dirty="0" err="1">
                <a:solidFill>
                  <a:schemeClr val="tx1"/>
                </a:solidFill>
                <a:latin typeface="+mn-lt"/>
              </a:rPr>
              <a:t>samat</a:t>
            </a:r>
            <a:r>
              <a:rPr lang="en-US" sz="1800" dirty="0">
                <a:solidFill>
                  <a:schemeClr val="tx1"/>
                </a:solidFill>
                <a:latin typeface="+mn-lt"/>
              </a:rPr>
              <a:t> </a:t>
            </a:r>
            <a:r>
              <a:rPr lang="en-US" sz="1800" dirty="0" err="1">
                <a:solidFill>
                  <a:schemeClr val="tx1"/>
                </a:solidFill>
                <a:latin typeface="+mn-lt"/>
              </a:rPr>
              <a:t>valtuudet</a:t>
            </a:r>
            <a:r>
              <a:rPr lang="en-US" sz="1800" dirty="0">
                <a:solidFill>
                  <a:schemeClr val="tx1"/>
                </a:solidFill>
                <a:latin typeface="+mn-lt"/>
              </a:rPr>
              <a:t> </a:t>
            </a:r>
            <a:r>
              <a:rPr lang="en-US" sz="1800" dirty="0" err="1">
                <a:solidFill>
                  <a:schemeClr val="tx1"/>
                </a:solidFill>
                <a:latin typeface="+mn-lt"/>
              </a:rPr>
              <a:t>kuin</a:t>
            </a:r>
            <a:r>
              <a:rPr lang="en-US" sz="1800" dirty="0">
                <a:solidFill>
                  <a:schemeClr val="tx1"/>
                </a:solidFill>
                <a:latin typeface="+mn-lt"/>
              </a:rPr>
              <a:t> </a:t>
            </a:r>
            <a:r>
              <a:rPr lang="en-US" sz="1800" dirty="0" err="1">
                <a:solidFill>
                  <a:schemeClr val="tx1"/>
                </a:solidFill>
                <a:latin typeface="+mn-lt"/>
              </a:rPr>
              <a:t>kansallisilla</a:t>
            </a:r>
            <a:r>
              <a:rPr lang="en-US" sz="1800" dirty="0">
                <a:solidFill>
                  <a:schemeClr val="tx1"/>
                </a:solidFill>
                <a:latin typeface="+mn-lt"/>
              </a:rPr>
              <a:t> </a:t>
            </a:r>
            <a:r>
              <a:rPr lang="en-US" sz="1800" dirty="0" err="1">
                <a:solidFill>
                  <a:schemeClr val="tx1"/>
                </a:solidFill>
                <a:latin typeface="+mn-lt"/>
              </a:rPr>
              <a:t>syyttäjillä</a:t>
            </a:r>
            <a:r>
              <a:rPr lang="en-US" sz="1800" dirty="0">
                <a:solidFill>
                  <a:schemeClr val="tx1"/>
                </a:solidFill>
                <a:latin typeface="+mn-lt"/>
              </a:rPr>
              <a:t> </a:t>
            </a:r>
            <a:r>
              <a:rPr lang="en-US" sz="1800" dirty="0" err="1">
                <a:solidFill>
                  <a:schemeClr val="tx1"/>
                </a:solidFill>
                <a:latin typeface="+mn-lt"/>
              </a:rPr>
              <a:t>tutkinnan</a:t>
            </a:r>
            <a:r>
              <a:rPr lang="en-US" sz="1800" dirty="0">
                <a:solidFill>
                  <a:schemeClr val="tx1"/>
                </a:solidFill>
                <a:latin typeface="+mn-lt"/>
              </a:rPr>
              <a:t>, </a:t>
            </a:r>
            <a:r>
              <a:rPr lang="en-US" sz="1800" dirty="0" err="1">
                <a:solidFill>
                  <a:schemeClr val="tx1"/>
                </a:solidFill>
                <a:latin typeface="+mn-lt"/>
              </a:rPr>
              <a:t>syytteeseenpanon</a:t>
            </a:r>
            <a:r>
              <a:rPr lang="en-US" sz="1800" dirty="0">
                <a:solidFill>
                  <a:schemeClr val="tx1"/>
                </a:solidFill>
                <a:latin typeface="+mn-lt"/>
              </a:rPr>
              <a:t> ja </a:t>
            </a:r>
            <a:r>
              <a:rPr lang="en-US" sz="1800" dirty="0" err="1">
                <a:solidFill>
                  <a:schemeClr val="tx1"/>
                </a:solidFill>
                <a:latin typeface="+mn-lt"/>
              </a:rPr>
              <a:t>syytteiden</a:t>
            </a:r>
            <a:r>
              <a:rPr lang="en-US" sz="1800" dirty="0">
                <a:solidFill>
                  <a:schemeClr val="tx1"/>
                </a:solidFill>
                <a:latin typeface="+mn-lt"/>
              </a:rPr>
              <a:t> </a:t>
            </a:r>
            <a:r>
              <a:rPr lang="en-US" sz="1800" dirty="0" err="1">
                <a:solidFill>
                  <a:schemeClr val="tx1"/>
                </a:solidFill>
                <a:latin typeface="+mn-lt"/>
              </a:rPr>
              <a:t>ajamisen</a:t>
            </a:r>
            <a:r>
              <a:rPr lang="en-US" sz="1800" dirty="0">
                <a:solidFill>
                  <a:schemeClr val="tx1"/>
                </a:solidFill>
                <a:latin typeface="+mn-lt"/>
              </a:rPr>
              <a:t> </a:t>
            </a:r>
            <a:r>
              <a:rPr lang="en-US" sz="1800" dirty="0" err="1">
                <a:solidFill>
                  <a:schemeClr val="tx1"/>
                </a:solidFill>
                <a:latin typeface="+mn-lt"/>
              </a:rPr>
              <a:t>osalta</a:t>
            </a:r>
            <a:r>
              <a:rPr lang="en-US" sz="1800" dirty="0">
                <a:solidFill>
                  <a:schemeClr val="tx1"/>
                </a:solidFill>
                <a:latin typeface="+mn-lt"/>
              </a:rPr>
              <a:t>, </a:t>
            </a:r>
            <a:r>
              <a:rPr lang="en-US" sz="1800" dirty="0" err="1">
                <a:solidFill>
                  <a:schemeClr val="tx1"/>
                </a:solidFill>
                <a:latin typeface="+mn-lt"/>
              </a:rPr>
              <a:t>minkä</a:t>
            </a:r>
            <a:r>
              <a:rPr lang="en-US" sz="1800" dirty="0">
                <a:solidFill>
                  <a:schemeClr val="tx1"/>
                </a:solidFill>
                <a:latin typeface="+mn-lt"/>
              </a:rPr>
              <a:t> </a:t>
            </a:r>
            <a:r>
              <a:rPr lang="en-US" sz="1800" dirty="0" err="1">
                <a:solidFill>
                  <a:schemeClr val="tx1"/>
                </a:solidFill>
                <a:latin typeface="+mn-lt"/>
              </a:rPr>
              <a:t>lisäksi</a:t>
            </a:r>
            <a:r>
              <a:rPr lang="en-US" sz="1800" dirty="0">
                <a:solidFill>
                  <a:schemeClr val="tx1"/>
                </a:solidFill>
                <a:latin typeface="+mn-lt"/>
              </a:rPr>
              <a:t> </a:t>
            </a:r>
            <a:r>
              <a:rPr lang="en-US" sz="1800" dirty="0" err="1">
                <a:solidFill>
                  <a:schemeClr val="tx1"/>
                </a:solidFill>
                <a:latin typeface="+mn-lt"/>
              </a:rPr>
              <a:t>heille</a:t>
            </a:r>
            <a:r>
              <a:rPr lang="en-US" sz="1800" dirty="0">
                <a:solidFill>
                  <a:schemeClr val="tx1"/>
                </a:solidFill>
                <a:latin typeface="+mn-lt"/>
              </a:rPr>
              <a:t> on </a:t>
            </a:r>
            <a:r>
              <a:rPr lang="en-US" sz="1800" dirty="0" err="1">
                <a:solidFill>
                  <a:schemeClr val="tx1"/>
                </a:solidFill>
                <a:latin typeface="+mn-lt"/>
              </a:rPr>
              <a:t>annettu</a:t>
            </a:r>
            <a:r>
              <a:rPr lang="en-US" sz="1800" dirty="0">
                <a:solidFill>
                  <a:schemeClr val="tx1"/>
                </a:solidFill>
                <a:latin typeface="+mn-lt"/>
              </a:rPr>
              <a:t> </a:t>
            </a:r>
            <a:r>
              <a:rPr lang="en-US" sz="1800" dirty="0" err="1">
                <a:solidFill>
                  <a:schemeClr val="tx1"/>
                </a:solidFill>
                <a:latin typeface="+mn-lt"/>
              </a:rPr>
              <a:t>erityinen</a:t>
            </a:r>
            <a:r>
              <a:rPr lang="en-US" sz="1800" dirty="0">
                <a:solidFill>
                  <a:schemeClr val="tx1"/>
                </a:solidFill>
                <a:latin typeface="+mn-lt"/>
              </a:rPr>
              <a:t> </a:t>
            </a:r>
            <a:r>
              <a:rPr lang="en-US" sz="1800" dirty="0" err="1">
                <a:solidFill>
                  <a:schemeClr val="tx1"/>
                </a:solidFill>
                <a:latin typeface="+mn-lt"/>
              </a:rPr>
              <a:t>toimivalta</a:t>
            </a:r>
            <a:r>
              <a:rPr lang="en-US" sz="1800" dirty="0">
                <a:solidFill>
                  <a:schemeClr val="tx1"/>
                </a:solidFill>
                <a:latin typeface="+mn-lt"/>
              </a:rPr>
              <a:t> ja </a:t>
            </a:r>
            <a:r>
              <a:rPr lang="en-US" sz="1800" dirty="0" err="1">
                <a:solidFill>
                  <a:schemeClr val="tx1"/>
                </a:solidFill>
                <a:latin typeface="+mn-lt"/>
              </a:rPr>
              <a:t>asema</a:t>
            </a:r>
            <a:r>
              <a:rPr lang="en-US" sz="1800" dirty="0">
                <a:solidFill>
                  <a:schemeClr val="tx1"/>
                </a:solidFill>
                <a:latin typeface="+mn-lt"/>
              </a:rPr>
              <a:t>, </a:t>
            </a:r>
            <a:r>
              <a:rPr lang="en-US" sz="1800" dirty="0" err="1">
                <a:solidFill>
                  <a:schemeClr val="tx1"/>
                </a:solidFill>
                <a:latin typeface="+mn-lt"/>
              </a:rPr>
              <a:t>joiden</a:t>
            </a:r>
            <a:r>
              <a:rPr lang="en-US" sz="1800" dirty="0">
                <a:solidFill>
                  <a:schemeClr val="tx1"/>
                </a:solidFill>
                <a:latin typeface="+mn-lt"/>
              </a:rPr>
              <a:t> </a:t>
            </a:r>
            <a:r>
              <a:rPr lang="en-US" sz="1800" dirty="0" err="1">
                <a:solidFill>
                  <a:schemeClr val="tx1"/>
                </a:solidFill>
                <a:latin typeface="+mn-lt"/>
              </a:rPr>
              <a:t>käytössä</a:t>
            </a:r>
            <a:r>
              <a:rPr lang="en-US" sz="1800" dirty="0">
                <a:solidFill>
                  <a:schemeClr val="tx1"/>
                </a:solidFill>
                <a:latin typeface="+mn-lt"/>
              </a:rPr>
              <a:t> </a:t>
            </a:r>
            <a:r>
              <a:rPr lang="en-US" sz="1800" dirty="0" err="1">
                <a:solidFill>
                  <a:schemeClr val="tx1"/>
                </a:solidFill>
                <a:latin typeface="+mn-lt"/>
              </a:rPr>
              <a:t>heidän</a:t>
            </a:r>
            <a:r>
              <a:rPr lang="en-US" sz="1800" dirty="0">
                <a:solidFill>
                  <a:schemeClr val="tx1"/>
                </a:solidFill>
                <a:latin typeface="+mn-lt"/>
              </a:rPr>
              <a:t> on </a:t>
            </a:r>
            <a:r>
              <a:rPr lang="en-US" sz="1800" dirty="0" err="1">
                <a:solidFill>
                  <a:schemeClr val="tx1"/>
                </a:solidFill>
                <a:latin typeface="+mn-lt"/>
              </a:rPr>
              <a:t>noudatettava</a:t>
            </a:r>
            <a:r>
              <a:rPr lang="en-US" sz="1800" dirty="0">
                <a:solidFill>
                  <a:schemeClr val="tx1"/>
                </a:solidFill>
                <a:latin typeface="+mn-lt"/>
              </a:rPr>
              <a:t> </a:t>
            </a:r>
            <a:r>
              <a:rPr lang="en-US" sz="1800" dirty="0" err="1">
                <a:solidFill>
                  <a:schemeClr val="tx1"/>
                </a:solidFill>
                <a:latin typeface="+mn-lt"/>
              </a:rPr>
              <a:t>tässä</a:t>
            </a:r>
            <a:r>
              <a:rPr lang="en-US" sz="1800" dirty="0">
                <a:solidFill>
                  <a:schemeClr val="tx1"/>
                </a:solidFill>
                <a:latin typeface="+mn-lt"/>
              </a:rPr>
              <a:t> </a:t>
            </a:r>
            <a:r>
              <a:rPr lang="en-US" sz="1800" dirty="0" err="1">
                <a:solidFill>
                  <a:schemeClr val="tx1"/>
                </a:solidFill>
                <a:latin typeface="+mn-lt"/>
              </a:rPr>
              <a:t>asetuksessa</a:t>
            </a:r>
            <a:r>
              <a:rPr lang="en-US" sz="1800" dirty="0">
                <a:solidFill>
                  <a:schemeClr val="tx1"/>
                </a:solidFill>
                <a:latin typeface="+mn-lt"/>
              </a:rPr>
              <a:t> </a:t>
            </a:r>
            <a:r>
              <a:rPr lang="en-US" sz="1800" dirty="0" err="1">
                <a:solidFill>
                  <a:schemeClr val="tx1"/>
                </a:solidFill>
                <a:latin typeface="+mn-lt"/>
              </a:rPr>
              <a:t>säädettyjä</a:t>
            </a:r>
            <a:r>
              <a:rPr lang="en-US" sz="1800" dirty="0">
                <a:solidFill>
                  <a:schemeClr val="tx1"/>
                </a:solidFill>
                <a:latin typeface="+mn-lt"/>
              </a:rPr>
              <a:t> </a:t>
            </a:r>
            <a:r>
              <a:rPr lang="en-US" sz="1800" dirty="0" err="1">
                <a:solidFill>
                  <a:schemeClr val="tx1"/>
                </a:solidFill>
                <a:latin typeface="+mn-lt"/>
              </a:rPr>
              <a:t>ehtoja</a:t>
            </a:r>
            <a:r>
              <a:rPr lang="en-US" sz="1800" dirty="0">
                <a:solidFill>
                  <a:schemeClr val="tx1"/>
                </a:solidFill>
                <a:latin typeface="+mn-lt"/>
              </a:rPr>
              <a:t>.</a:t>
            </a:r>
            <a:br>
              <a:rPr lang="en-US" sz="1800" dirty="0">
                <a:solidFill>
                  <a:schemeClr val="tx1"/>
                </a:solidFill>
                <a:latin typeface="+mn-lt"/>
              </a:rPr>
            </a:br>
            <a:r>
              <a:rPr lang="en-US" sz="1800" dirty="0" err="1">
                <a:solidFill>
                  <a:schemeClr val="tx1"/>
                </a:solidFill>
                <a:latin typeface="+mn-lt"/>
              </a:rPr>
              <a:t>EDP:t</a:t>
            </a:r>
            <a:r>
              <a:rPr lang="en-US" sz="1800" dirty="0">
                <a:solidFill>
                  <a:schemeClr val="tx1"/>
                </a:solidFill>
                <a:latin typeface="+mn-lt"/>
              </a:rPr>
              <a:t> </a:t>
            </a:r>
            <a:r>
              <a:rPr lang="en-US" sz="1800" dirty="0" err="1">
                <a:solidFill>
                  <a:schemeClr val="tx1"/>
                </a:solidFill>
                <a:latin typeface="+mn-lt"/>
              </a:rPr>
              <a:t>ovat</a:t>
            </a:r>
            <a:r>
              <a:rPr lang="en-US" sz="1800" dirty="0">
                <a:solidFill>
                  <a:schemeClr val="tx1"/>
                </a:solidFill>
                <a:latin typeface="+mn-lt"/>
              </a:rPr>
              <a:t> </a:t>
            </a:r>
            <a:r>
              <a:rPr lang="en-US" sz="1800" dirty="0" err="1">
                <a:solidFill>
                  <a:schemeClr val="tx1"/>
                </a:solidFill>
                <a:latin typeface="+mn-lt"/>
              </a:rPr>
              <a:t>vastuussa</a:t>
            </a:r>
            <a:r>
              <a:rPr lang="en-US" sz="1800" dirty="0">
                <a:solidFill>
                  <a:schemeClr val="tx1"/>
                </a:solidFill>
                <a:latin typeface="+mn-lt"/>
              </a:rPr>
              <a:t> </a:t>
            </a:r>
            <a:r>
              <a:rPr lang="en-US" sz="1800" dirty="0" err="1">
                <a:solidFill>
                  <a:schemeClr val="tx1"/>
                </a:solidFill>
                <a:latin typeface="+mn-lt"/>
              </a:rPr>
              <a:t>tutkinnasta</a:t>
            </a:r>
            <a:r>
              <a:rPr lang="en-US" sz="1800" dirty="0">
                <a:solidFill>
                  <a:schemeClr val="tx1"/>
                </a:solidFill>
                <a:latin typeface="+mn-lt"/>
              </a:rPr>
              <a:t> ja </a:t>
            </a:r>
            <a:r>
              <a:rPr lang="en-US" sz="1800" dirty="0" err="1">
                <a:solidFill>
                  <a:schemeClr val="tx1"/>
                </a:solidFill>
                <a:latin typeface="+mn-lt"/>
              </a:rPr>
              <a:t>syytetoimista</a:t>
            </a:r>
            <a:r>
              <a:rPr lang="en-US" sz="1800" dirty="0">
                <a:solidFill>
                  <a:schemeClr val="tx1"/>
                </a:solidFill>
                <a:latin typeface="+mn-lt"/>
              </a:rPr>
              <a:t>, </a:t>
            </a:r>
            <a:r>
              <a:rPr lang="en-US" sz="1800" dirty="0" err="1">
                <a:solidFill>
                  <a:schemeClr val="tx1"/>
                </a:solidFill>
                <a:latin typeface="+mn-lt"/>
              </a:rPr>
              <a:t>jorka</a:t>
            </a:r>
            <a:r>
              <a:rPr lang="en-US" sz="1800" dirty="0">
                <a:solidFill>
                  <a:schemeClr val="tx1"/>
                </a:solidFill>
                <a:latin typeface="+mn-lt"/>
              </a:rPr>
              <a:t> he </a:t>
            </a:r>
            <a:r>
              <a:rPr lang="en-US" sz="1800" dirty="0" err="1">
                <a:solidFill>
                  <a:schemeClr val="tx1"/>
                </a:solidFill>
                <a:latin typeface="+mn-lt"/>
              </a:rPr>
              <a:t>ovat</a:t>
            </a:r>
            <a:r>
              <a:rPr lang="en-US" sz="1800" dirty="0">
                <a:solidFill>
                  <a:schemeClr val="tx1"/>
                </a:solidFill>
                <a:latin typeface="+mn-lt"/>
              </a:rPr>
              <a:t> </a:t>
            </a:r>
            <a:r>
              <a:rPr lang="en-US" sz="1800" dirty="0" err="1">
                <a:solidFill>
                  <a:schemeClr val="tx1"/>
                </a:solidFill>
                <a:latin typeface="+mn-lt"/>
              </a:rPr>
              <a:t>aloittaneet</a:t>
            </a:r>
            <a:r>
              <a:rPr lang="en-US" sz="1800" dirty="0">
                <a:solidFill>
                  <a:schemeClr val="tx1"/>
                </a:solidFill>
                <a:latin typeface="+mn-lt"/>
              </a:rPr>
              <a:t>, </a:t>
            </a:r>
            <a:r>
              <a:rPr lang="en-US" sz="1800" dirty="0" err="1">
                <a:solidFill>
                  <a:schemeClr val="tx1"/>
                </a:solidFill>
                <a:latin typeface="+mn-lt"/>
              </a:rPr>
              <a:t>jotka</a:t>
            </a:r>
            <a:r>
              <a:rPr lang="en-US" sz="1800" dirty="0">
                <a:solidFill>
                  <a:schemeClr val="tx1"/>
                </a:solidFill>
                <a:latin typeface="+mn-lt"/>
              </a:rPr>
              <a:t> on </a:t>
            </a:r>
            <a:r>
              <a:rPr lang="en-US" sz="1800" dirty="0" err="1">
                <a:solidFill>
                  <a:schemeClr val="tx1"/>
                </a:solidFill>
                <a:latin typeface="+mn-lt"/>
              </a:rPr>
              <a:t>määrätty</a:t>
            </a:r>
            <a:r>
              <a:rPr lang="en-US" sz="1800" dirty="0">
                <a:solidFill>
                  <a:schemeClr val="tx1"/>
                </a:solidFill>
                <a:latin typeface="+mn-lt"/>
              </a:rPr>
              <a:t> </a:t>
            </a:r>
            <a:r>
              <a:rPr lang="en-US" sz="1800" dirty="0" err="1">
                <a:solidFill>
                  <a:schemeClr val="tx1"/>
                </a:solidFill>
                <a:latin typeface="+mn-lt"/>
              </a:rPr>
              <a:t>heille</a:t>
            </a:r>
            <a:r>
              <a:rPr lang="en-US" sz="1800" dirty="0">
                <a:solidFill>
                  <a:schemeClr val="tx1"/>
                </a:solidFill>
                <a:latin typeface="+mn-lt"/>
              </a:rPr>
              <a:t> tai </a:t>
            </a:r>
            <a:r>
              <a:rPr lang="en-US" sz="1800" dirty="0" err="1">
                <a:solidFill>
                  <a:schemeClr val="tx1"/>
                </a:solidFill>
                <a:latin typeface="+mn-lt"/>
              </a:rPr>
              <a:t>jotka</a:t>
            </a:r>
            <a:r>
              <a:rPr lang="en-US" sz="1800" dirty="0">
                <a:solidFill>
                  <a:schemeClr val="tx1"/>
                </a:solidFill>
                <a:latin typeface="+mn-lt"/>
              </a:rPr>
              <a:t> he </a:t>
            </a:r>
            <a:r>
              <a:rPr lang="en-US" sz="1800" dirty="0" err="1">
                <a:solidFill>
                  <a:schemeClr val="tx1"/>
                </a:solidFill>
                <a:latin typeface="+mn-lt"/>
              </a:rPr>
              <a:t>ovat</a:t>
            </a:r>
            <a:r>
              <a:rPr lang="en-US" sz="1800" dirty="0">
                <a:solidFill>
                  <a:schemeClr val="tx1"/>
                </a:solidFill>
                <a:latin typeface="+mn-lt"/>
              </a:rPr>
              <a:t> </a:t>
            </a:r>
            <a:r>
              <a:rPr lang="en-US" sz="1800" dirty="0" err="1">
                <a:solidFill>
                  <a:schemeClr val="tx1"/>
                </a:solidFill>
                <a:latin typeface="+mn-lt"/>
              </a:rPr>
              <a:t>siirtäneet</a:t>
            </a:r>
            <a:r>
              <a:rPr lang="en-US" sz="1800" dirty="0">
                <a:solidFill>
                  <a:schemeClr val="tx1"/>
                </a:solidFill>
                <a:latin typeface="+mn-lt"/>
              </a:rPr>
              <a:t> </a:t>
            </a:r>
            <a:r>
              <a:rPr lang="en-US" sz="1800" dirty="0" err="1">
                <a:solidFill>
                  <a:schemeClr val="tx1"/>
                </a:solidFill>
                <a:latin typeface="+mn-lt"/>
              </a:rPr>
              <a:t>itselleen</a:t>
            </a:r>
            <a:r>
              <a:rPr lang="en-US" sz="1800" dirty="0">
                <a:solidFill>
                  <a:schemeClr val="tx1"/>
                </a:solidFill>
                <a:latin typeface="+mn-lt"/>
              </a:rPr>
              <a:t> </a:t>
            </a:r>
            <a:r>
              <a:rPr lang="en-US" sz="1800" dirty="0" err="1">
                <a:solidFill>
                  <a:schemeClr val="tx1"/>
                </a:solidFill>
                <a:latin typeface="+mn-lt"/>
              </a:rPr>
              <a:t>käyttäen</a:t>
            </a:r>
            <a:r>
              <a:rPr lang="en-US" sz="1800" dirty="0">
                <a:solidFill>
                  <a:schemeClr val="tx1"/>
                </a:solidFill>
                <a:latin typeface="+mn-lt"/>
              </a:rPr>
              <a:t> </a:t>
            </a:r>
            <a:r>
              <a:rPr lang="en-US" sz="1800" dirty="0" err="1">
                <a:solidFill>
                  <a:schemeClr val="tx1"/>
                </a:solidFill>
                <a:latin typeface="+mn-lt"/>
              </a:rPr>
              <a:t>oikeuttaan</a:t>
            </a:r>
            <a:r>
              <a:rPr lang="en-US" sz="1800" dirty="0">
                <a:solidFill>
                  <a:schemeClr val="tx1"/>
                </a:solidFill>
                <a:latin typeface="+mn-lt"/>
              </a:rPr>
              <a:t> </a:t>
            </a:r>
            <a:r>
              <a:rPr lang="en-US" sz="1800" dirty="0" err="1">
                <a:solidFill>
                  <a:schemeClr val="tx1"/>
                </a:solidFill>
                <a:latin typeface="+mn-lt"/>
              </a:rPr>
              <a:t>ottaa</a:t>
            </a:r>
            <a:r>
              <a:rPr lang="en-US" sz="1800" dirty="0">
                <a:solidFill>
                  <a:schemeClr val="tx1"/>
                </a:solidFill>
                <a:latin typeface="+mn-lt"/>
              </a:rPr>
              <a:t> </a:t>
            </a:r>
            <a:r>
              <a:rPr lang="en-US" sz="1800" dirty="0" err="1">
                <a:solidFill>
                  <a:schemeClr val="tx1"/>
                </a:solidFill>
                <a:latin typeface="+mn-lt"/>
              </a:rPr>
              <a:t>asia</a:t>
            </a:r>
            <a:r>
              <a:rPr lang="en-US" sz="1800" dirty="0">
                <a:solidFill>
                  <a:schemeClr val="tx1"/>
                </a:solidFill>
                <a:latin typeface="+mn-lt"/>
              </a:rPr>
              <a:t> </a:t>
            </a:r>
            <a:r>
              <a:rPr lang="en-US" sz="1800" dirty="0" err="1">
                <a:solidFill>
                  <a:schemeClr val="tx1"/>
                </a:solidFill>
                <a:latin typeface="+mn-lt"/>
              </a:rPr>
              <a:t>käsiteltäväkseen</a:t>
            </a:r>
            <a:r>
              <a:rPr lang="en-US" sz="1800" dirty="0">
                <a:solidFill>
                  <a:schemeClr val="tx1"/>
                </a:solidFill>
                <a:latin typeface="+mn-lt"/>
              </a:rPr>
              <a:t>.</a:t>
            </a:r>
            <a:endParaRPr lang="hu-HU" sz="1800" dirty="0">
              <a:solidFill>
                <a:schemeClr val="tx1"/>
              </a:solidFill>
              <a:latin typeface="+mn-lt"/>
            </a:endParaRPr>
          </a:p>
          <a:p>
            <a:pPr marL="0" indent="0" algn="just">
              <a:buNone/>
            </a:pPr>
            <a:br>
              <a:rPr lang="en-US" sz="1800" dirty="0">
                <a:solidFill>
                  <a:schemeClr val="tx1"/>
                </a:solidFill>
                <a:latin typeface="+mn-lt"/>
              </a:rPr>
            </a:br>
            <a:r>
              <a:rPr lang="en-US" sz="1800" dirty="0" err="1">
                <a:solidFill>
                  <a:schemeClr val="tx1"/>
                </a:solidFill>
                <a:latin typeface="+mn-lt"/>
              </a:rPr>
              <a:t>EDP:t</a:t>
            </a:r>
            <a:r>
              <a:rPr lang="en-US" sz="1800" dirty="0">
                <a:solidFill>
                  <a:schemeClr val="tx1"/>
                </a:solidFill>
                <a:latin typeface="+mn-lt"/>
              </a:rPr>
              <a:t> </a:t>
            </a:r>
            <a:r>
              <a:rPr lang="en-US" sz="1800" dirty="0" err="1">
                <a:solidFill>
                  <a:schemeClr val="tx1"/>
                </a:solidFill>
                <a:latin typeface="+mn-lt"/>
              </a:rPr>
              <a:t>ovat</a:t>
            </a:r>
            <a:r>
              <a:rPr lang="en-US" sz="1800" dirty="0">
                <a:solidFill>
                  <a:schemeClr val="tx1"/>
                </a:solidFill>
                <a:latin typeface="+mn-lt"/>
              </a:rPr>
              <a:t> </a:t>
            </a:r>
            <a:r>
              <a:rPr lang="en-US" sz="1800" dirty="0" err="1">
                <a:solidFill>
                  <a:schemeClr val="tx1"/>
                </a:solidFill>
                <a:latin typeface="+mn-lt"/>
              </a:rPr>
              <a:t>myös</a:t>
            </a:r>
            <a:r>
              <a:rPr lang="en-US" sz="1800" dirty="0">
                <a:solidFill>
                  <a:schemeClr val="tx1"/>
                </a:solidFill>
                <a:latin typeface="+mn-lt"/>
              </a:rPr>
              <a:t> </a:t>
            </a:r>
            <a:r>
              <a:rPr lang="en-US" sz="1800" dirty="0" err="1">
                <a:solidFill>
                  <a:schemeClr val="tx1"/>
                </a:solidFill>
                <a:latin typeface="+mn-lt"/>
              </a:rPr>
              <a:t>vastuussa</a:t>
            </a:r>
            <a:r>
              <a:rPr lang="en-US" sz="1800" dirty="0">
                <a:solidFill>
                  <a:schemeClr val="tx1"/>
                </a:solidFill>
                <a:latin typeface="+mn-lt"/>
              </a:rPr>
              <a:t> </a:t>
            </a:r>
            <a:r>
              <a:rPr lang="en-US" sz="1800" dirty="0" err="1">
                <a:solidFill>
                  <a:schemeClr val="tx1"/>
                </a:solidFill>
                <a:latin typeface="+mn-lt"/>
              </a:rPr>
              <a:t>asian</a:t>
            </a:r>
            <a:r>
              <a:rPr lang="en-US" sz="1800" dirty="0">
                <a:solidFill>
                  <a:schemeClr val="tx1"/>
                </a:solidFill>
                <a:latin typeface="+mn-lt"/>
              </a:rPr>
              <a:t> </a:t>
            </a:r>
            <a:r>
              <a:rPr lang="en-US" sz="1800" dirty="0" err="1">
                <a:solidFill>
                  <a:schemeClr val="tx1"/>
                </a:solidFill>
                <a:latin typeface="+mn-lt"/>
              </a:rPr>
              <a:t>saattamisesta</a:t>
            </a:r>
            <a:r>
              <a:rPr lang="en-US" sz="1800" dirty="0">
                <a:solidFill>
                  <a:schemeClr val="tx1"/>
                </a:solidFill>
                <a:latin typeface="+mn-lt"/>
              </a:rPr>
              <a:t> </a:t>
            </a:r>
            <a:r>
              <a:rPr lang="en-US" sz="1800" dirty="0" err="1">
                <a:solidFill>
                  <a:schemeClr val="tx1"/>
                </a:solidFill>
                <a:latin typeface="+mn-lt"/>
              </a:rPr>
              <a:t>tuomioistuimen</a:t>
            </a:r>
            <a:r>
              <a:rPr lang="en-US" sz="1800" dirty="0">
                <a:solidFill>
                  <a:schemeClr val="tx1"/>
                </a:solidFill>
                <a:latin typeface="+mn-lt"/>
              </a:rPr>
              <a:t> </a:t>
            </a:r>
            <a:r>
              <a:rPr lang="en-US" sz="1800" dirty="0" err="1">
                <a:solidFill>
                  <a:schemeClr val="tx1"/>
                </a:solidFill>
                <a:latin typeface="+mn-lt"/>
              </a:rPr>
              <a:t>ratkaistavaksi</a:t>
            </a:r>
            <a:r>
              <a:rPr lang="en-US" sz="1800" dirty="0">
                <a:solidFill>
                  <a:schemeClr val="tx1"/>
                </a:solidFill>
                <a:latin typeface="+mn-lt"/>
              </a:rPr>
              <a:t>, ja </a:t>
            </a:r>
            <a:r>
              <a:rPr lang="en-US" sz="1800" dirty="0" err="1">
                <a:solidFill>
                  <a:schemeClr val="tx1"/>
                </a:solidFill>
                <a:latin typeface="+mn-lt"/>
              </a:rPr>
              <a:t>heillä</a:t>
            </a:r>
            <a:r>
              <a:rPr lang="en-US" sz="1800" dirty="0">
                <a:solidFill>
                  <a:schemeClr val="tx1"/>
                </a:solidFill>
                <a:latin typeface="+mn-lt"/>
              </a:rPr>
              <a:t> on </a:t>
            </a:r>
            <a:r>
              <a:rPr lang="en-US" sz="1800" dirty="0" err="1">
                <a:solidFill>
                  <a:schemeClr val="tx1"/>
                </a:solidFill>
                <a:latin typeface="+mn-lt"/>
              </a:rPr>
              <a:t>erityisesti</a:t>
            </a:r>
            <a:r>
              <a:rPr lang="en-US" sz="1800" dirty="0">
                <a:solidFill>
                  <a:schemeClr val="tx1"/>
                </a:solidFill>
                <a:latin typeface="+mn-lt"/>
              </a:rPr>
              <a:t> </a:t>
            </a:r>
            <a:r>
              <a:rPr lang="en-US" sz="1800" dirty="0" err="1">
                <a:solidFill>
                  <a:schemeClr val="tx1"/>
                </a:solidFill>
                <a:latin typeface="+mn-lt"/>
              </a:rPr>
              <a:t>valtuudet</a:t>
            </a:r>
            <a:r>
              <a:rPr lang="en-US" sz="1800" dirty="0">
                <a:solidFill>
                  <a:schemeClr val="tx1"/>
                </a:solidFill>
                <a:latin typeface="+mn-lt"/>
              </a:rPr>
              <a:t> </a:t>
            </a:r>
            <a:r>
              <a:rPr lang="en-US" sz="1800" dirty="0" err="1">
                <a:solidFill>
                  <a:schemeClr val="tx1"/>
                </a:solidFill>
                <a:latin typeface="+mn-lt"/>
              </a:rPr>
              <a:t>kansallisen</a:t>
            </a:r>
            <a:r>
              <a:rPr lang="en-US" sz="1800" dirty="0">
                <a:solidFill>
                  <a:schemeClr val="tx1"/>
                </a:solidFill>
                <a:latin typeface="+mn-lt"/>
              </a:rPr>
              <a:t> </a:t>
            </a:r>
            <a:r>
              <a:rPr lang="en-US" sz="1800" dirty="0" err="1">
                <a:solidFill>
                  <a:schemeClr val="tx1"/>
                </a:solidFill>
                <a:latin typeface="+mn-lt"/>
              </a:rPr>
              <a:t>oikeuden</a:t>
            </a:r>
            <a:r>
              <a:rPr lang="en-US" sz="1800" dirty="0">
                <a:solidFill>
                  <a:schemeClr val="tx1"/>
                </a:solidFill>
                <a:latin typeface="+mn-lt"/>
              </a:rPr>
              <a:t> </a:t>
            </a:r>
            <a:r>
              <a:rPr lang="en-US" sz="1800" dirty="0" err="1">
                <a:solidFill>
                  <a:schemeClr val="tx1"/>
                </a:solidFill>
                <a:latin typeface="+mn-lt"/>
              </a:rPr>
              <a:t>mukaisesti</a:t>
            </a:r>
            <a:r>
              <a:rPr lang="en-US" sz="1800" dirty="0">
                <a:solidFill>
                  <a:schemeClr val="tx1"/>
                </a:solidFill>
                <a:latin typeface="+mn-lt"/>
              </a:rPr>
              <a:t> </a:t>
            </a:r>
            <a:r>
              <a:rPr lang="en-US" sz="1800" dirty="0" err="1">
                <a:solidFill>
                  <a:schemeClr val="tx1"/>
                </a:solidFill>
                <a:latin typeface="+mn-lt"/>
              </a:rPr>
              <a:t>esittää</a:t>
            </a:r>
            <a:r>
              <a:rPr lang="en-US" sz="1800" dirty="0">
                <a:solidFill>
                  <a:schemeClr val="tx1"/>
                </a:solidFill>
                <a:latin typeface="+mn-lt"/>
              </a:rPr>
              <a:t> </a:t>
            </a:r>
            <a:r>
              <a:rPr lang="en-US" sz="1800" dirty="0" err="1">
                <a:solidFill>
                  <a:schemeClr val="tx1"/>
                </a:solidFill>
                <a:latin typeface="+mn-lt"/>
              </a:rPr>
              <a:t>syyllisyysväittämiä</a:t>
            </a:r>
            <a:r>
              <a:rPr lang="en-US" sz="1800" dirty="0">
                <a:solidFill>
                  <a:schemeClr val="tx1"/>
                </a:solidFill>
                <a:latin typeface="+mn-lt"/>
              </a:rPr>
              <a:t>, </a:t>
            </a:r>
            <a:r>
              <a:rPr lang="en-US" sz="1800" dirty="0" err="1">
                <a:solidFill>
                  <a:schemeClr val="tx1"/>
                </a:solidFill>
                <a:latin typeface="+mn-lt"/>
              </a:rPr>
              <a:t>osallistua</a:t>
            </a:r>
            <a:r>
              <a:rPr lang="en-US" sz="1800" dirty="0">
                <a:solidFill>
                  <a:schemeClr val="tx1"/>
                </a:solidFill>
                <a:latin typeface="+mn-lt"/>
              </a:rPr>
              <a:t> </a:t>
            </a:r>
            <a:r>
              <a:rPr lang="en-US" sz="1800" dirty="0" err="1">
                <a:solidFill>
                  <a:schemeClr val="tx1"/>
                </a:solidFill>
                <a:latin typeface="+mn-lt"/>
              </a:rPr>
              <a:t>todisteiden</a:t>
            </a:r>
            <a:r>
              <a:rPr lang="en-US" sz="1800" dirty="0">
                <a:solidFill>
                  <a:schemeClr val="tx1"/>
                </a:solidFill>
                <a:latin typeface="+mn-lt"/>
              </a:rPr>
              <a:t> </a:t>
            </a:r>
            <a:r>
              <a:rPr lang="en-US" sz="1800" dirty="0" err="1">
                <a:solidFill>
                  <a:schemeClr val="tx1"/>
                </a:solidFill>
                <a:latin typeface="+mn-lt"/>
              </a:rPr>
              <a:t>hankkimiseen</a:t>
            </a:r>
            <a:r>
              <a:rPr lang="en-US" sz="1800" dirty="0">
                <a:solidFill>
                  <a:schemeClr val="tx1"/>
                </a:solidFill>
                <a:latin typeface="+mn-lt"/>
              </a:rPr>
              <a:t> ja </a:t>
            </a:r>
            <a:r>
              <a:rPr lang="en-US" sz="1800" dirty="0" err="1">
                <a:solidFill>
                  <a:schemeClr val="tx1"/>
                </a:solidFill>
                <a:latin typeface="+mn-lt"/>
              </a:rPr>
              <a:t>turvautua</a:t>
            </a:r>
            <a:r>
              <a:rPr lang="en-US" sz="1800" dirty="0">
                <a:solidFill>
                  <a:schemeClr val="tx1"/>
                </a:solidFill>
                <a:latin typeface="+mn-lt"/>
              </a:rPr>
              <a:t> </a:t>
            </a:r>
            <a:r>
              <a:rPr lang="en-US" sz="1800" dirty="0" err="1">
                <a:solidFill>
                  <a:schemeClr val="tx1"/>
                </a:solidFill>
                <a:latin typeface="+mn-lt"/>
              </a:rPr>
              <a:t>käytettävissä</a:t>
            </a:r>
            <a:r>
              <a:rPr lang="en-US" sz="1800" dirty="0">
                <a:solidFill>
                  <a:schemeClr val="tx1"/>
                </a:solidFill>
                <a:latin typeface="+mn-lt"/>
              </a:rPr>
              <a:t> </a:t>
            </a:r>
            <a:r>
              <a:rPr lang="en-US" sz="1800" dirty="0" err="1">
                <a:solidFill>
                  <a:schemeClr val="tx1"/>
                </a:solidFill>
                <a:latin typeface="+mn-lt"/>
              </a:rPr>
              <a:t>oleviin</a:t>
            </a:r>
            <a:r>
              <a:rPr lang="en-US" sz="1800" dirty="0">
                <a:solidFill>
                  <a:schemeClr val="tx1"/>
                </a:solidFill>
                <a:latin typeface="+mn-lt"/>
              </a:rPr>
              <a:t> </a:t>
            </a:r>
            <a:r>
              <a:rPr lang="en-US" sz="1800" dirty="0" err="1">
                <a:solidFill>
                  <a:schemeClr val="tx1"/>
                </a:solidFill>
                <a:latin typeface="+mn-lt"/>
              </a:rPr>
              <a:t>muutoksenhakukeinoihin</a:t>
            </a:r>
            <a:r>
              <a:rPr lang="en-US" sz="1800" dirty="0">
                <a:solidFill>
                  <a:schemeClr val="tx1"/>
                </a:solidFill>
                <a:latin typeface="+mn-lt"/>
              </a:rPr>
              <a:t>. </a:t>
            </a:r>
          </a:p>
        </p:txBody>
      </p:sp>
      <p:sp>
        <p:nvSpPr>
          <p:cNvPr id="5" name="Dia számának helye 4">
            <a:extLst>
              <a:ext uri="{FF2B5EF4-FFF2-40B4-BE49-F238E27FC236}">
                <a16:creationId xmlns:a16="http://schemas.microsoft.com/office/drawing/2014/main" id="{373CE6F3-6355-4821-9224-0F45A220D4D0}"/>
              </a:ext>
            </a:extLst>
          </p:cNvPr>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2309669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44536"/>
            <a:ext cx="9967452" cy="790833"/>
          </a:xfrm>
        </p:spPr>
        <p:txBody>
          <a:bodyPr>
            <a:normAutofit/>
          </a:bodyPr>
          <a:lstStyle/>
          <a:p>
            <a:r>
              <a:rPr lang="en-GB" dirty="0" err="1"/>
              <a:t>Tuomioistuinprosessi</a:t>
            </a:r>
            <a:r>
              <a:rPr lang="en-GB" dirty="0"/>
              <a:t>/ </a:t>
            </a:r>
            <a:r>
              <a:rPr lang="en-GB" dirty="0" err="1"/>
              <a:t>Oikeudenkäynti</a:t>
            </a:r>
            <a:endParaRPr lang="en-GB" dirty="0"/>
          </a:p>
        </p:txBody>
      </p:sp>
      <p:sp>
        <p:nvSpPr>
          <p:cNvPr id="3" name="Inhaltsplatzhalter 2"/>
          <p:cNvSpPr>
            <a:spLocks noGrp="1"/>
          </p:cNvSpPr>
          <p:nvPr>
            <p:ph idx="1"/>
          </p:nvPr>
        </p:nvSpPr>
        <p:spPr/>
        <p:txBody>
          <a:bodyPr>
            <a:normAutofit fontScale="92500" lnSpcReduction="20000"/>
          </a:bodyPr>
          <a:lstStyle/>
          <a:p>
            <a:pPr marL="0" indent="0" algn="just">
              <a:buNone/>
            </a:pPr>
            <a:r>
              <a:rPr lang="en-US" sz="1800" b="1" dirty="0" err="1">
                <a:solidFill>
                  <a:schemeClr val="tx1"/>
                </a:solidFill>
                <a:latin typeface="+mn-lt"/>
              </a:rPr>
              <a:t>Artikla</a:t>
            </a:r>
            <a:r>
              <a:rPr lang="en-US" sz="1800" b="1" dirty="0">
                <a:solidFill>
                  <a:schemeClr val="tx1"/>
                </a:solidFill>
                <a:latin typeface="+mn-lt"/>
              </a:rPr>
              <a:t> 86 TFEU</a:t>
            </a:r>
            <a:r>
              <a:rPr lang="en-US" sz="1800" dirty="0">
                <a:solidFill>
                  <a:schemeClr val="tx1"/>
                </a:solidFill>
                <a:latin typeface="+mn-lt"/>
              </a:rPr>
              <a:t>: “</a:t>
            </a:r>
            <a:r>
              <a:rPr lang="en-GB" sz="1800" dirty="0">
                <a:solidFill>
                  <a:schemeClr val="tx1"/>
                </a:solidFill>
                <a:latin typeface="+mn-lt"/>
              </a:rPr>
              <a:t>(2) [</a:t>
            </a:r>
            <a:r>
              <a:rPr lang="en-GB" sz="1800" b="1" dirty="0">
                <a:solidFill>
                  <a:schemeClr val="tx1"/>
                </a:solidFill>
                <a:latin typeface="+mn-lt"/>
              </a:rPr>
              <a:t>EPPO</a:t>
            </a:r>
            <a:r>
              <a:rPr lang="en-GB" sz="1800" dirty="0">
                <a:solidFill>
                  <a:schemeClr val="tx1"/>
                </a:solidFill>
                <a:latin typeface="+mn-lt"/>
              </a:rPr>
              <a:t>] </a:t>
            </a:r>
            <a:r>
              <a:rPr lang="en-GB" sz="1800" dirty="0" err="1">
                <a:solidFill>
                  <a:schemeClr val="tx1"/>
                </a:solidFill>
                <a:latin typeface="+mn-lt"/>
              </a:rPr>
              <a:t>toimii</a:t>
            </a:r>
            <a:r>
              <a:rPr lang="en-GB" sz="1800" dirty="0">
                <a:solidFill>
                  <a:schemeClr val="tx1"/>
                </a:solidFill>
                <a:latin typeface="+mn-lt"/>
              </a:rPr>
              <a:t> </a:t>
            </a:r>
            <a:r>
              <a:rPr lang="en-GB" sz="1800" dirty="0" err="1">
                <a:solidFill>
                  <a:schemeClr val="tx1"/>
                </a:solidFill>
                <a:latin typeface="+mn-lt"/>
              </a:rPr>
              <a:t>syyttäjän</a:t>
            </a:r>
            <a:r>
              <a:rPr lang="en-GB" sz="1800" dirty="0">
                <a:solidFill>
                  <a:schemeClr val="tx1"/>
                </a:solidFill>
                <a:latin typeface="+mn-lt"/>
              </a:rPr>
              <a:t> </a:t>
            </a:r>
            <a:r>
              <a:rPr lang="en-GB" sz="1800" dirty="0" err="1">
                <a:solidFill>
                  <a:schemeClr val="tx1"/>
                </a:solidFill>
                <a:latin typeface="+mn-lt"/>
              </a:rPr>
              <a:t>tehtävissä</a:t>
            </a:r>
            <a:r>
              <a:rPr lang="en-GB" sz="1800" dirty="0">
                <a:solidFill>
                  <a:schemeClr val="tx1"/>
                </a:solidFill>
                <a:latin typeface="+mn-lt"/>
              </a:rPr>
              <a:t> </a:t>
            </a:r>
            <a:r>
              <a:rPr lang="en-GB" sz="1800" dirty="0" err="1">
                <a:solidFill>
                  <a:schemeClr val="tx1"/>
                </a:solidFill>
                <a:latin typeface="+mn-lt"/>
              </a:rPr>
              <a:t>tällaisia</a:t>
            </a:r>
            <a:r>
              <a:rPr lang="en-GB" sz="1800" dirty="0">
                <a:solidFill>
                  <a:schemeClr val="tx1"/>
                </a:solidFill>
                <a:latin typeface="+mn-lt"/>
              </a:rPr>
              <a:t> </a:t>
            </a:r>
            <a:r>
              <a:rPr lang="en-GB" sz="1800" dirty="0" err="1">
                <a:solidFill>
                  <a:schemeClr val="tx1"/>
                </a:solidFill>
                <a:latin typeface="+mn-lt"/>
              </a:rPr>
              <a:t>tekoja</a:t>
            </a:r>
            <a:r>
              <a:rPr lang="en-GB" sz="1800" dirty="0">
                <a:solidFill>
                  <a:schemeClr val="tx1"/>
                </a:solidFill>
                <a:latin typeface="+mn-lt"/>
              </a:rPr>
              <a:t> </a:t>
            </a:r>
            <a:r>
              <a:rPr lang="en-GB" sz="1800" dirty="0" err="1">
                <a:solidFill>
                  <a:schemeClr val="tx1"/>
                </a:solidFill>
                <a:latin typeface="+mn-lt"/>
              </a:rPr>
              <a:t>koskevissa</a:t>
            </a:r>
            <a:r>
              <a:rPr lang="en-GB" sz="1800" dirty="0">
                <a:solidFill>
                  <a:schemeClr val="tx1"/>
                </a:solidFill>
                <a:latin typeface="+mn-lt"/>
              </a:rPr>
              <a:t> </a:t>
            </a:r>
            <a:r>
              <a:rPr lang="en-GB" sz="1800" dirty="0" err="1">
                <a:solidFill>
                  <a:schemeClr val="tx1"/>
                </a:solidFill>
                <a:latin typeface="+mn-lt"/>
              </a:rPr>
              <a:t>rikosasioissa</a:t>
            </a:r>
            <a:r>
              <a:rPr lang="en-GB" sz="1800" dirty="0">
                <a:solidFill>
                  <a:schemeClr val="tx1"/>
                </a:solidFill>
                <a:latin typeface="+mn-lt"/>
              </a:rPr>
              <a:t> </a:t>
            </a:r>
            <a:r>
              <a:rPr lang="en-GB" sz="1800" dirty="0" err="1">
                <a:solidFill>
                  <a:schemeClr val="tx1"/>
                </a:solidFill>
                <a:latin typeface="+mn-lt"/>
              </a:rPr>
              <a:t>jäsenvaltioiden</a:t>
            </a:r>
            <a:r>
              <a:rPr lang="en-GB" sz="1800" dirty="0">
                <a:solidFill>
                  <a:schemeClr val="tx1"/>
                </a:solidFill>
                <a:latin typeface="+mn-lt"/>
              </a:rPr>
              <a:t> </a:t>
            </a:r>
            <a:r>
              <a:rPr lang="en-GB" sz="1800" dirty="0" err="1">
                <a:solidFill>
                  <a:schemeClr val="tx1"/>
                </a:solidFill>
                <a:latin typeface="+mn-lt"/>
              </a:rPr>
              <a:t>toimivaltaisissa</a:t>
            </a:r>
            <a:r>
              <a:rPr lang="en-GB" sz="1800" dirty="0">
                <a:solidFill>
                  <a:schemeClr val="tx1"/>
                </a:solidFill>
                <a:latin typeface="+mn-lt"/>
              </a:rPr>
              <a:t> </a:t>
            </a:r>
            <a:r>
              <a:rPr lang="en-GB" sz="1800" dirty="0" err="1">
                <a:solidFill>
                  <a:schemeClr val="tx1"/>
                </a:solidFill>
                <a:latin typeface="+mn-lt"/>
              </a:rPr>
              <a:t>tuomioistuimissa</a:t>
            </a:r>
            <a:r>
              <a:rPr lang="en-GB" sz="1800" dirty="0">
                <a:solidFill>
                  <a:schemeClr val="tx1"/>
                </a:solidFill>
                <a:latin typeface="+mn-lt"/>
              </a:rPr>
              <a:t>.</a:t>
            </a:r>
            <a:r>
              <a:rPr lang="en-US" sz="1800" dirty="0">
                <a:solidFill>
                  <a:schemeClr val="tx1"/>
                </a:solidFill>
                <a:latin typeface="+mn-lt"/>
              </a:rPr>
              <a:t> …</a:t>
            </a:r>
            <a:br>
              <a:rPr lang="en-US" sz="1800" dirty="0">
                <a:solidFill>
                  <a:schemeClr val="tx1"/>
                </a:solidFill>
                <a:latin typeface="+mn-lt"/>
              </a:rPr>
            </a:br>
            <a:r>
              <a:rPr lang="en-US" sz="1800" dirty="0">
                <a:solidFill>
                  <a:schemeClr val="tx1"/>
                </a:solidFill>
                <a:latin typeface="+mn-lt"/>
              </a:rPr>
              <a:t>(3) </a:t>
            </a:r>
            <a:r>
              <a:rPr lang="en-US" sz="1800" dirty="0" err="1">
                <a:solidFill>
                  <a:schemeClr val="tx1"/>
                </a:solidFill>
                <a:latin typeface="+mn-lt"/>
              </a:rPr>
              <a:t>Edellä</a:t>
            </a:r>
            <a:r>
              <a:rPr lang="en-US" sz="1800" dirty="0">
                <a:solidFill>
                  <a:schemeClr val="tx1"/>
                </a:solidFill>
                <a:latin typeface="+mn-lt"/>
              </a:rPr>
              <a:t> 1 </a:t>
            </a:r>
            <a:r>
              <a:rPr lang="en-US" sz="1800" dirty="0" err="1">
                <a:solidFill>
                  <a:schemeClr val="tx1"/>
                </a:solidFill>
                <a:latin typeface="+mn-lt"/>
              </a:rPr>
              <a:t>kohdassa</a:t>
            </a:r>
            <a:r>
              <a:rPr lang="en-US" sz="1800" dirty="0">
                <a:solidFill>
                  <a:schemeClr val="tx1"/>
                </a:solidFill>
                <a:latin typeface="+mn-lt"/>
              </a:rPr>
              <a:t> </a:t>
            </a:r>
            <a:r>
              <a:rPr lang="en-US" sz="1800" dirty="0" err="1">
                <a:solidFill>
                  <a:schemeClr val="tx1"/>
                </a:solidFill>
                <a:latin typeface="+mn-lt"/>
              </a:rPr>
              <a:t>tarkoitetuilla</a:t>
            </a:r>
            <a:r>
              <a:rPr lang="en-US" sz="1800" dirty="0">
                <a:solidFill>
                  <a:schemeClr val="tx1"/>
                </a:solidFill>
                <a:latin typeface="+mn-lt"/>
              </a:rPr>
              <a:t> </a:t>
            </a:r>
            <a:r>
              <a:rPr lang="en-US" sz="1800" dirty="0" err="1">
                <a:solidFill>
                  <a:schemeClr val="tx1"/>
                </a:solidFill>
                <a:latin typeface="+mn-lt"/>
              </a:rPr>
              <a:t>asetuksilla</a:t>
            </a:r>
            <a:r>
              <a:rPr lang="en-US" sz="1800" dirty="0">
                <a:solidFill>
                  <a:schemeClr val="tx1"/>
                </a:solidFill>
                <a:latin typeface="+mn-lt"/>
              </a:rPr>
              <a:t> </a:t>
            </a:r>
            <a:r>
              <a:rPr lang="en-US" sz="1800" dirty="0" err="1">
                <a:solidFill>
                  <a:schemeClr val="tx1"/>
                </a:solidFill>
                <a:latin typeface="+mn-lt"/>
              </a:rPr>
              <a:t>säädetään</a:t>
            </a:r>
            <a:r>
              <a:rPr lang="en-US" sz="1800" dirty="0">
                <a:solidFill>
                  <a:schemeClr val="tx1"/>
                </a:solidFill>
                <a:latin typeface="+mn-lt"/>
              </a:rPr>
              <a:t> </a:t>
            </a:r>
            <a:r>
              <a:rPr lang="en-US" sz="1800" dirty="0" err="1">
                <a:solidFill>
                  <a:schemeClr val="tx1"/>
                </a:solidFill>
                <a:latin typeface="+mn-lt"/>
              </a:rPr>
              <a:t>Euroopan</a:t>
            </a:r>
            <a:r>
              <a:rPr lang="en-US" sz="1800" dirty="0">
                <a:solidFill>
                  <a:schemeClr val="tx1"/>
                </a:solidFill>
                <a:latin typeface="+mn-lt"/>
              </a:rPr>
              <a:t> </a:t>
            </a:r>
            <a:r>
              <a:rPr lang="en-US" sz="1800" dirty="0" err="1">
                <a:solidFill>
                  <a:schemeClr val="tx1"/>
                </a:solidFill>
                <a:latin typeface="+mn-lt"/>
              </a:rPr>
              <a:t>syyttäjänviraston</a:t>
            </a:r>
            <a:r>
              <a:rPr lang="en-US" sz="1800" dirty="0">
                <a:solidFill>
                  <a:schemeClr val="tx1"/>
                </a:solidFill>
                <a:latin typeface="+mn-lt"/>
              </a:rPr>
              <a:t> </a:t>
            </a:r>
            <a:r>
              <a:rPr lang="en-US" sz="1800" dirty="0" err="1">
                <a:solidFill>
                  <a:schemeClr val="tx1"/>
                </a:solidFill>
                <a:latin typeface="+mn-lt"/>
              </a:rPr>
              <a:t>perussäännöstä</a:t>
            </a:r>
            <a:r>
              <a:rPr lang="en-US" sz="1800" dirty="0">
                <a:solidFill>
                  <a:schemeClr val="tx1"/>
                </a:solidFill>
                <a:latin typeface="+mn-lt"/>
              </a:rPr>
              <a:t>, </a:t>
            </a:r>
            <a:r>
              <a:rPr lang="en-US" sz="1800" dirty="0" err="1">
                <a:solidFill>
                  <a:schemeClr val="tx1"/>
                </a:solidFill>
                <a:latin typeface="+mn-lt"/>
              </a:rPr>
              <a:t>sen</a:t>
            </a:r>
            <a:r>
              <a:rPr lang="en-US" sz="1800" dirty="0">
                <a:solidFill>
                  <a:schemeClr val="tx1"/>
                </a:solidFill>
                <a:latin typeface="+mn-lt"/>
              </a:rPr>
              <a:t> </a:t>
            </a:r>
            <a:r>
              <a:rPr lang="en-US" sz="1800" dirty="0" err="1">
                <a:solidFill>
                  <a:schemeClr val="tx1"/>
                </a:solidFill>
                <a:latin typeface="+mn-lt"/>
              </a:rPr>
              <a:t>tehtävien</a:t>
            </a:r>
            <a:r>
              <a:rPr lang="en-US" sz="1800" dirty="0">
                <a:solidFill>
                  <a:schemeClr val="tx1"/>
                </a:solidFill>
                <a:latin typeface="+mn-lt"/>
              </a:rPr>
              <a:t> </a:t>
            </a:r>
            <a:r>
              <a:rPr lang="en-US" sz="1800" dirty="0" err="1">
                <a:solidFill>
                  <a:schemeClr val="tx1"/>
                </a:solidFill>
                <a:latin typeface="+mn-lt"/>
              </a:rPr>
              <a:t>hoitamista</a:t>
            </a:r>
            <a:r>
              <a:rPr lang="en-US" sz="1800" dirty="0">
                <a:solidFill>
                  <a:schemeClr val="tx1"/>
                </a:solidFill>
                <a:latin typeface="+mn-lt"/>
              </a:rPr>
              <a:t> </a:t>
            </a:r>
            <a:r>
              <a:rPr lang="en-US" sz="1800" dirty="0" err="1">
                <a:solidFill>
                  <a:schemeClr val="tx1"/>
                </a:solidFill>
                <a:latin typeface="+mn-lt"/>
              </a:rPr>
              <a:t>koskevista</a:t>
            </a:r>
            <a:r>
              <a:rPr lang="en-US" sz="1800" dirty="0">
                <a:solidFill>
                  <a:schemeClr val="tx1"/>
                </a:solidFill>
                <a:latin typeface="+mn-lt"/>
              </a:rPr>
              <a:t> </a:t>
            </a:r>
            <a:r>
              <a:rPr lang="en-US" sz="1800" dirty="0" err="1">
                <a:solidFill>
                  <a:schemeClr val="tx1"/>
                </a:solidFill>
                <a:latin typeface="+mn-lt"/>
              </a:rPr>
              <a:t>ehdoista</a:t>
            </a:r>
            <a:r>
              <a:rPr lang="en-US" sz="1800" dirty="0">
                <a:solidFill>
                  <a:schemeClr val="tx1"/>
                </a:solidFill>
                <a:latin typeface="+mn-lt"/>
              </a:rPr>
              <a:t>, </a:t>
            </a:r>
            <a:r>
              <a:rPr lang="en-US" sz="1800" dirty="0" err="1">
                <a:solidFill>
                  <a:schemeClr val="tx1"/>
                </a:solidFill>
                <a:latin typeface="+mn-lt"/>
              </a:rPr>
              <a:t>sen</a:t>
            </a:r>
            <a:r>
              <a:rPr lang="en-US" sz="1800" dirty="0">
                <a:solidFill>
                  <a:schemeClr val="tx1"/>
                </a:solidFill>
                <a:latin typeface="+mn-lt"/>
              </a:rPr>
              <a:t> </a:t>
            </a:r>
            <a:r>
              <a:rPr lang="en-US" sz="1800" dirty="0" err="1">
                <a:solidFill>
                  <a:schemeClr val="tx1"/>
                </a:solidFill>
                <a:latin typeface="+mn-lt"/>
              </a:rPr>
              <a:t>toimintaan</a:t>
            </a:r>
            <a:r>
              <a:rPr lang="en-US" sz="1800" dirty="0">
                <a:solidFill>
                  <a:schemeClr val="tx1"/>
                </a:solidFill>
                <a:latin typeface="+mn-lt"/>
              </a:rPr>
              <a:t> </a:t>
            </a:r>
            <a:r>
              <a:rPr lang="en-US" sz="1800" dirty="0" err="1">
                <a:solidFill>
                  <a:schemeClr val="tx1"/>
                </a:solidFill>
                <a:latin typeface="+mn-lt"/>
              </a:rPr>
              <a:t>sovellettavista</a:t>
            </a:r>
            <a:r>
              <a:rPr lang="en-US" sz="1800" dirty="0">
                <a:solidFill>
                  <a:schemeClr val="tx1"/>
                </a:solidFill>
                <a:latin typeface="+mn-lt"/>
              </a:rPr>
              <a:t> ja </a:t>
            </a:r>
            <a:r>
              <a:rPr lang="en-US" sz="1800" dirty="0" err="1">
                <a:solidFill>
                  <a:schemeClr val="tx1"/>
                </a:solidFill>
                <a:latin typeface="+mn-lt"/>
              </a:rPr>
              <a:t>todisteiden</a:t>
            </a:r>
            <a:r>
              <a:rPr lang="en-US" sz="1800" dirty="0">
                <a:solidFill>
                  <a:schemeClr val="tx1"/>
                </a:solidFill>
                <a:latin typeface="+mn-lt"/>
              </a:rPr>
              <a:t> </a:t>
            </a:r>
            <a:r>
              <a:rPr lang="en-US" sz="1800" dirty="0" err="1">
                <a:solidFill>
                  <a:schemeClr val="tx1"/>
                </a:solidFill>
                <a:latin typeface="+mn-lt"/>
              </a:rPr>
              <a:t>hyväksyttävyyttä</a:t>
            </a:r>
            <a:r>
              <a:rPr lang="en-US" sz="1800" dirty="0">
                <a:solidFill>
                  <a:schemeClr val="tx1"/>
                </a:solidFill>
                <a:latin typeface="+mn-lt"/>
              </a:rPr>
              <a:t> </a:t>
            </a:r>
            <a:r>
              <a:rPr lang="en-US" sz="1800" dirty="0" err="1">
                <a:solidFill>
                  <a:schemeClr val="tx1"/>
                </a:solidFill>
                <a:latin typeface="+mn-lt"/>
              </a:rPr>
              <a:t>koskevista</a:t>
            </a:r>
            <a:r>
              <a:rPr lang="en-US" sz="1800" dirty="0">
                <a:solidFill>
                  <a:schemeClr val="tx1"/>
                </a:solidFill>
                <a:latin typeface="+mn-lt"/>
              </a:rPr>
              <a:t> </a:t>
            </a:r>
            <a:r>
              <a:rPr lang="en-US" sz="1800" dirty="0" err="1">
                <a:solidFill>
                  <a:schemeClr val="tx1"/>
                </a:solidFill>
                <a:latin typeface="+mn-lt"/>
              </a:rPr>
              <a:t>menettelysäännöistä</a:t>
            </a:r>
            <a:r>
              <a:rPr lang="en-US" sz="1800" dirty="0">
                <a:solidFill>
                  <a:schemeClr val="tx1"/>
                </a:solidFill>
                <a:latin typeface="+mn-lt"/>
              </a:rPr>
              <a:t> </a:t>
            </a:r>
            <a:r>
              <a:rPr lang="en-US" sz="1800" dirty="0" err="1">
                <a:solidFill>
                  <a:schemeClr val="tx1"/>
                </a:solidFill>
                <a:latin typeface="+mn-lt"/>
              </a:rPr>
              <a:t>sekä</a:t>
            </a:r>
            <a:r>
              <a:rPr lang="en-US" sz="1800" dirty="0">
                <a:solidFill>
                  <a:schemeClr val="tx1"/>
                </a:solidFill>
                <a:latin typeface="+mn-lt"/>
              </a:rPr>
              <a:t> </a:t>
            </a:r>
            <a:r>
              <a:rPr lang="en-US" sz="1800" dirty="0" err="1">
                <a:solidFill>
                  <a:schemeClr val="tx1"/>
                </a:solidFill>
                <a:latin typeface="+mn-lt"/>
              </a:rPr>
              <a:t>EPPO:n</a:t>
            </a:r>
            <a:r>
              <a:rPr lang="en-US" sz="1800" dirty="0">
                <a:solidFill>
                  <a:schemeClr val="tx1"/>
                </a:solidFill>
                <a:latin typeface="+mn-lt"/>
              </a:rPr>
              <a:t> </a:t>
            </a:r>
            <a:r>
              <a:rPr lang="en-US" sz="1800" dirty="0" err="1">
                <a:solidFill>
                  <a:schemeClr val="tx1"/>
                </a:solidFill>
                <a:latin typeface="+mn-lt"/>
              </a:rPr>
              <a:t>tehtäviensä</a:t>
            </a:r>
            <a:r>
              <a:rPr lang="en-US" sz="1800" dirty="0">
                <a:solidFill>
                  <a:schemeClr val="tx1"/>
                </a:solidFill>
                <a:latin typeface="+mn-lt"/>
              </a:rPr>
              <a:t> </a:t>
            </a:r>
            <a:r>
              <a:rPr lang="en-US" sz="1800" dirty="0" err="1">
                <a:solidFill>
                  <a:schemeClr val="tx1"/>
                </a:solidFill>
                <a:latin typeface="+mn-lt"/>
              </a:rPr>
              <a:t>hoidossa</a:t>
            </a:r>
            <a:r>
              <a:rPr lang="en-US" sz="1800" dirty="0">
                <a:solidFill>
                  <a:schemeClr val="tx1"/>
                </a:solidFill>
                <a:latin typeface="+mn-lt"/>
              </a:rPr>
              <a:t> </a:t>
            </a:r>
            <a:r>
              <a:rPr lang="en-US" sz="1800" dirty="0" err="1">
                <a:solidFill>
                  <a:schemeClr val="tx1"/>
                </a:solidFill>
                <a:latin typeface="+mn-lt"/>
              </a:rPr>
              <a:t>toteuttamien</a:t>
            </a:r>
            <a:r>
              <a:rPr lang="en-US" sz="1800" dirty="0">
                <a:solidFill>
                  <a:schemeClr val="tx1"/>
                </a:solidFill>
                <a:latin typeface="+mn-lt"/>
              </a:rPr>
              <a:t> </a:t>
            </a:r>
            <a:r>
              <a:rPr lang="en-US" sz="1800" dirty="0" err="1">
                <a:solidFill>
                  <a:schemeClr val="tx1"/>
                </a:solidFill>
                <a:latin typeface="+mn-lt"/>
              </a:rPr>
              <a:t>menettelyyn</a:t>
            </a:r>
            <a:r>
              <a:rPr lang="en-US" sz="1800" dirty="0">
                <a:solidFill>
                  <a:schemeClr val="tx1"/>
                </a:solidFill>
                <a:latin typeface="+mn-lt"/>
              </a:rPr>
              <a:t> </a:t>
            </a:r>
            <a:r>
              <a:rPr lang="en-US" sz="1800" dirty="0" err="1">
                <a:solidFill>
                  <a:schemeClr val="tx1"/>
                </a:solidFill>
                <a:latin typeface="+mn-lt"/>
              </a:rPr>
              <a:t>liittyvien</a:t>
            </a:r>
            <a:r>
              <a:rPr lang="en-US" sz="1800" dirty="0">
                <a:solidFill>
                  <a:schemeClr val="tx1"/>
                </a:solidFill>
                <a:latin typeface="+mn-lt"/>
              </a:rPr>
              <a:t> </a:t>
            </a:r>
            <a:r>
              <a:rPr lang="en-US" sz="1800" dirty="0" err="1">
                <a:solidFill>
                  <a:schemeClr val="tx1"/>
                </a:solidFill>
                <a:latin typeface="+mn-lt"/>
              </a:rPr>
              <a:t>toimien</a:t>
            </a:r>
            <a:r>
              <a:rPr lang="en-US" sz="1800" dirty="0">
                <a:solidFill>
                  <a:schemeClr val="tx1"/>
                </a:solidFill>
                <a:latin typeface="+mn-lt"/>
              </a:rPr>
              <a:t> </a:t>
            </a:r>
            <a:r>
              <a:rPr lang="en-US" sz="1800" dirty="0" err="1">
                <a:solidFill>
                  <a:schemeClr val="tx1"/>
                </a:solidFill>
                <a:latin typeface="+mn-lt"/>
              </a:rPr>
              <a:t>oikeudelliseen</a:t>
            </a:r>
            <a:r>
              <a:rPr lang="en-US" sz="1800" dirty="0">
                <a:solidFill>
                  <a:schemeClr val="tx1"/>
                </a:solidFill>
                <a:latin typeface="+mn-lt"/>
              </a:rPr>
              <a:t> </a:t>
            </a:r>
            <a:r>
              <a:rPr lang="en-US" sz="1800" dirty="0" err="1">
                <a:solidFill>
                  <a:schemeClr val="tx1"/>
                </a:solidFill>
                <a:latin typeface="+mn-lt"/>
              </a:rPr>
              <a:t>valvontaan</a:t>
            </a:r>
            <a:r>
              <a:rPr lang="en-US" sz="1800" dirty="0">
                <a:solidFill>
                  <a:schemeClr val="tx1"/>
                </a:solidFill>
                <a:latin typeface="+mn-lt"/>
              </a:rPr>
              <a:t> </a:t>
            </a:r>
            <a:r>
              <a:rPr lang="en-US" sz="1800" dirty="0" err="1">
                <a:solidFill>
                  <a:schemeClr val="tx1"/>
                </a:solidFill>
                <a:latin typeface="+mn-lt"/>
              </a:rPr>
              <a:t>sovellettavista</a:t>
            </a:r>
            <a:r>
              <a:rPr lang="en-US" sz="1800" dirty="0">
                <a:solidFill>
                  <a:schemeClr val="tx1"/>
                </a:solidFill>
                <a:latin typeface="+mn-lt"/>
              </a:rPr>
              <a:t> </a:t>
            </a:r>
            <a:r>
              <a:rPr lang="en-US" sz="1800" dirty="0" err="1">
                <a:solidFill>
                  <a:schemeClr val="tx1"/>
                </a:solidFill>
                <a:latin typeface="+mn-lt"/>
              </a:rPr>
              <a:t>säännöistä</a:t>
            </a:r>
            <a:r>
              <a:rPr lang="en-US" sz="1800" dirty="0">
                <a:solidFill>
                  <a:schemeClr val="tx1"/>
                </a:solidFill>
                <a:latin typeface="+mn-lt"/>
              </a:rPr>
              <a:t>. (</a:t>
            </a:r>
            <a:r>
              <a:rPr lang="en-US" sz="1800" dirty="0" err="1">
                <a:solidFill>
                  <a:schemeClr val="tx1"/>
                </a:solidFill>
                <a:latin typeface="+mn-lt"/>
              </a:rPr>
              <a:t>Euroopan</a:t>
            </a:r>
            <a:r>
              <a:rPr lang="en-US" sz="1800" dirty="0">
                <a:solidFill>
                  <a:schemeClr val="tx1"/>
                </a:solidFill>
                <a:latin typeface="+mn-lt"/>
              </a:rPr>
              <a:t> </a:t>
            </a:r>
            <a:r>
              <a:rPr lang="en-US" sz="1800" dirty="0" err="1">
                <a:solidFill>
                  <a:schemeClr val="tx1"/>
                </a:solidFill>
                <a:latin typeface="+mn-lt"/>
              </a:rPr>
              <a:t>unionin</a:t>
            </a:r>
            <a:r>
              <a:rPr lang="en-US" sz="1800" dirty="0">
                <a:solidFill>
                  <a:schemeClr val="tx1"/>
                </a:solidFill>
                <a:latin typeface="+mn-lt"/>
              </a:rPr>
              <a:t> </a:t>
            </a:r>
            <a:r>
              <a:rPr lang="en-US" sz="1800" dirty="0" err="1">
                <a:solidFill>
                  <a:schemeClr val="tx1"/>
                </a:solidFill>
                <a:latin typeface="+mn-lt"/>
              </a:rPr>
              <a:t>toiminnasta</a:t>
            </a:r>
            <a:r>
              <a:rPr lang="en-US" sz="1800" dirty="0">
                <a:solidFill>
                  <a:schemeClr val="tx1"/>
                </a:solidFill>
                <a:latin typeface="+mn-lt"/>
              </a:rPr>
              <a:t> </a:t>
            </a:r>
            <a:r>
              <a:rPr lang="en-US" sz="1800" dirty="0" err="1">
                <a:solidFill>
                  <a:schemeClr val="tx1"/>
                </a:solidFill>
                <a:latin typeface="+mn-lt"/>
              </a:rPr>
              <a:t>tehty</a:t>
            </a:r>
            <a:r>
              <a:rPr lang="en-US" sz="1800" dirty="0">
                <a:solidFill>
                  <a:schemeClr val="tx1"/>
                </a:solidFill>
                <a:latin typeface="+mn-lt"/>
              </a:rPr>
              <a:t> </a:t>
            </a:r>
            <a:r>
              <a:rPr lang="en-US" sz="1800" dirty="0" err="1">
                <a:solidFill>
                  <a:schemeClr val="tx1"/>
                </a:solidFill>
                <a:latin typeface="+mn-lt"/>
              </a:rPr>
              <a:t>sopimus</a:t>
            </a:r>
            <a:r>
              <a:rPr lang="en-US" sz="1800" dirty="0">
                <a:solidFill>
                  <a:schemeClr val="tx1"/>
                </a:solidFill>
                <a:latin typeface="+mn-lt"/>
              </a:rPr>
              <a:t>)</a:t>
            </a:r>
          </a:p>
          <a:p>
            <a:pPr marL="0" indent="0" algn="just">
              <a:buNone/>
            </a:pPr>
            <a:r>
              <a:rPr lang="en-US" sz="1800" dirty="0" err="1">
                <a:solidFill>
                  <a:schemeClr val="tx1"/>
                </a:solidFill>
                <a:latin typeface="+mn-lt"/>
              </a:rPr>
              <a:t>Artikla</a:t>
            </a:r>
            <a:r>
              <a:rPr lang="en-US" sz="1800" dirty="0">
                <a:solidFill>
                  <a:schemeClr val="tx1"/>
                </a:solidFill>
                <a:latin typeface="+mn-lt"/>
              </a:rPr>
              <a:t> 5(3) EPPO </a:t>
            </a:r>
            <a:r>
              <a:rPr lang="en-US" sz="1800" dirty="0" err="1">
                <a:solidFill>
                  <a:schemeClr val="tx1"/>
                </a:solidFill>
                <a:latin typeface="+mn-lt"/>
              </a:rPr>
              <a:t>Asetus</a:t>
            </a:r>
            <a:r>
              <a:rPr lang="en-US" sz="1800" dirty="0">
                <a:solidFill>
                  <a:schemeClr val="tx1"/>
                </a:solidFill>
                <a:latin typeface="+mn-lt"/>
              </a:rPr>
              <a:t>: “</a:t>
            </a:r>
            <a:r>
              <a:rPr lang="en-GB" sz="1800" dirty="0">
                <a:solidFill>
                  <a:schemeClr val="tx1"/>
                </a:solidFill>
                <a:latin typeface="+mn-lt"/>
              </a:rPr>
              <a:t>… </a:t>
            </a:r>
            <a:r>
              <a:rPr lang="en-GB" sz="1800" dirty="0" err="1">
                <a:solidFill>
                  <a:schemeClr val="tx1"/>
                </a:solidFill>
                <a:latin typeface="+mn-lt"/>
              </a:rPr>
              <a:t>Kansallista</a:t>
            </a:r>
            <a:r>
              <a:rPr lang="en-GB" sz="1800" dirty="0">
                <a:solidFill>
                  <a:schemeClr val="tx1"/>
                </a:solidFill>
                <a:latin typeface="+mn-lt"/>
              </a:rPr>
              <a:t> </a:t>
            </a:r>
            <a:r>
              <a:rPr lang="en-GB" sz="1800" dirty="0" err="1">
                <a:solidFill>
                  <a:schemeClr val="tx1"/>
                </a:solidFill>
                <a:latin typeface="+mn-lt"/>
              </a:rPr>
              <a:t>lakia</a:t>
            </a:r>
            <a:r>
              <a:rPr lang="en-GB" sz="1800" dirty="0">
                <a:solidFill>
                  <a:schemeClr val="tx1"/>
                </a:solidFill>
                <a:latin typeface="+mn-lt"/>
              </a:rPr>
              <a:t> </a:t>
            </a:r>
            <a:r>
              <a:rPr lang="en-GB" sz="1800" dirty="0" err="1">
                <a:solidFill>
                  <a:schemeClr val="tx1"/>
                </a:solidFill>
                <a:latin typeface="+mn-lt"/>
              </a:rPr>
              <a:t>sovelletaan</a:t>
            </a:r>
            <a:r>
              <a:rPr lang="en-GB" sz="1800" dirty="0">
                <a:solidFill>
                  <a:schemeClr val="tx1"/>
                </a:solidFill>
                <a:latin typeface="+mn-lt"/>
              </a:rPr>
              <a:t> </a:t>
            </a:r>
            <a:r>
              <a:rPr lang="en-GB" sz="1800" dirty="0" err="1">
                <a:solidFill>
                  <a:schemeClr val="tx1"/>
                </a:solidFill>
                <a:latin typeface="+mn-lt"/>
              </a:rPr>
              <a:t>siltä</a:t>
            </a:r>
            <a:r>
              <a:rPr lang="en-GB" sz="1800" dirty="0">
                <a:solidFill>
                  <a:schemeClr val="tx1"/>
                </a:solidFill>
                <a:latin typeface="+mn-lt"/>
              </a:rPr>
              <a:t> </a:t>
            </a:r>
            <a:r>
              <a:rPr lang="en-GB" sz="1800" dirty="0" err="1">
                <a:solidFill>
                  <a:schemeClr val="tx1"/>
                </a:solidFill>
                <a:latin typeface="+mn-lt"/>
              </a:rPr>
              <a:t>osin</a:t>
            </a:r>
            <a:r>
              <a:rPr lang="en-GB" sz="1800" dirty="0">
                <a:solidFill>
                  <a:schemeClr val="tx1"/>
                </a:solidFill>
                <a:latin typeface="+mn-lt"/>
              </a:rPr>
              <a:t> </a:t>
            </a:r>
            <a:r>
              <a:rPr lang="en-GB" sz="1800" dirty="0" err="1">
                <a:solidFill>
                  <a:schemeClr val="tx1"/>
                </a:solidFill>
                <a:latin typeface="+mn-lt"/>
              </a:rPr>
              <a:t>kuin</a:t>
            </a:r>
            <a:r>
              <a:rPr lang="en-GB" sz="1800" dirty="0">
                <a:solidFill>
                  <a:schemeClr val="tx1"/>
                </a:solidFill>
                <a:latin typeface="+mn-lt"/>
              </a:rPr>
              <a:t> </a:t>
            </a:r>
            <a:r>
              <a:rPr lang="en-GB" sz="1800" dirty="0" err="1">
                <a:solidFill>
                  <a:schemeClr val="tx1"/>
                </a:solidFill>
                <a:latin typeface="+mn-lt"/>
              </a:rPr>
              <a:t>tässä</a:t>
            </a:r>
            <a:r>
              <a:rPr lang="en-GB" sz="1800" dirty="0">
                <a:solidFill>
                  <a:schemeClr val="tx1"/>
                </a:solidFill>
                <a:latin typeface="+mn-lt"/>
              </a:rPr>
              <a:t> </a:t>
            </a:r>
            <a:r>
              <a:rPr lang="en-GB" sz="1800" dirty="0" err="1">
                <a:solidFill>
                  <a:schemeClr val="tx1"/>
                </a:solidFill>
                <a:latin typeface="+mn-lt"/>
              </a:rPr>
              <a:t>asetuksessa</a:t>
            </a:r>
            <a:r>
              <a:rPr lang="en-GB" sz="1800" dirty="0">
                <a:solidFill>
                  <a:schemeClr val="tx1"/>
                </a:solidFill>
                <a:latin typeface="+mn-lt"/>
              </a:rPr>
              <a:t> </a:t>
            </a:r>
            <a:r>
              <a:rPr lang="en-GB" sz="1800" dirty="0" err="1">
                <a:solidFill>
                  <a:schemeClr val="tx1"/>
                </a:solidFill>
                <a:latin typeface="+mn-lt"/>
              </a:rPr>
              <a:t>ei</a:t>
            </a:r>
            <a:r>
              <a:rPr lang="en-GB" sz="1800" dirty="0">
                <a:solidFill>
                  <a:schemeClr val="tx1"/>
                </a:solidFill>
                <a:latin typeface="+mn-lt"/>
              </a:rPr>
              <a:t> ole </a:t>
            </a:r>
            <a:r>
              <a:rPr lang="en-GB" sz="1800" dirty="0" err="1">
                <a:solidFill>
                  <a:schemeClr val="tx1"/>
                </a:solidFill>
                <a:latin typeface="+mn-lt"/>
              </a:rPr>
              <a:t>asiaan</a:t>
            </a:r>
            <a:r>
              <a:rPr lang="en-GB" sz="1800" dirty="0">
                <a:solidFill>
                  <a:schemeClr val="tx1"/>
                </a:solidFill>
                <a:latin typeface="+mn-lt"/>
              </a:rPr>
              <a:t> </a:t>
            </a:r>
            <a:r>
              <a:rPr lang="en-GB" sz="1800" dirty="0" err="1">
                <a:solidFill>
                  <a:schemeClr val="tx1"/>
                </a:solidFill>
                <a:latin typeface="+mn-lt"/>
              </a:rPr>
              <a:t>sovellettavia</a:t>
            </a:r>
            <a:r>
              <a:rPr lang="en-GB" sz="1800" dirty="0">
                <a:solidFill>
                  <a:schemeClr val="tx1"/>
                </a:solidFill>
                <a:latin typeface="+mn-lt"/>
              </a:rPr>
              <a:t> </a:t>
            </a:r>
            <a:r>
              <a:rPr lang="en-GB" sz="1800" dirty="0" err="1">
                <a:solidFill>
                  <a:schemeClr val="tx1"/>
                </a:solidFill>
                <a:latin typeface="+mn-lt"/>
              </a:rPr>
              <a:t>säännöksiä</a:t>
            </a:r>
            <a:r>
              <a:rPr lang="en-GB" sz="1800" dirty="0">
                <a:solidFill>
                  <a:schemeClr val="tx1"/>
                </a:solidFill>
                <a:latin typeface="+mn-lt"/>
              </a:rPr>
              <a:t>. </a:t>
            </a:r>
            <a:r>
              <a:rPr lang="en-GB" sz="1800" dirty="0" err="1">
                <a:solidFill>
                  <a:schemeClr val="tx1"/>
                </a:solidFill>
                <a:latin typeface="+mn-lt"/>
              </a:rPr>
              <a:t>Jollei</a:t>
            </a:r>
            <a:r>
              <a:rPr lang="en-GB" sz="1800" dirty="0">
                <a:solidFill>
                  <a:schemeClr val="tx1"/>
                </a:solidFill>
                <a:latin typeface="+mn-lt"/>
              </a:rPr>
              <a:t> </a:t>
            </a:r>
            <a:r>
              <a:rPr lang="en-GB" sz="1800" dirty="0" err="1">
                <a:solidFill>
                  <a:schemeClr val="tx1"/>
                </a:solidFill>
                <a:latin typeface="+mn-lt"/>
              </a:rPr>
              <a:t>tässä</a:t>
            </a:r>
            <a:r>
              <a:rPr lang="en-GB" sz="1800" dirty="0">
                <a:solidFill>
                  <a:schemeClr val="tx1"/>
                </a:solidFill>
                <a:latin typeface="+mn-lt"/>
              </a:rPr>
              <a:t> </a:t>
            </a:r>
            <a:r>
              <a:rPr lang="en-GB" sz="1800" dirty="0" err="1">
                <a:solidFill>
                  <a:schemeClr val="tx1"/>
                </a:solidFill>
                <a:latin typeface="+mn-lt"/>
              </a:rPr>
              <a:t>asetuksessa</a:t>
            </a:r>
            <a:r>
              <a:rPr lang="en-GB" sz="1800" dirty="0">
                <a:solidFill>
                  <a:schemeClr val="tx1"/>
                </a:solidFill>
                <a:latin typeface="+mn-lt"/>
              </a:rPr>
              <a:t> </a:t>
            </a:r>
            <a:r>
              <a:rPr lang="en-GB" sz="1800" dirty="0" err="1">
                <a:solidFill>
                  <a:schemeClr val="tx1"/>
                </a:solidFill>
                <a:latin typeface="+mn-lt"/>
              </a:rPr>
              <a:t>toisin</a:t>
            </a:r>
            <a:r>
              <a:rPr lang="en-GB" sz="1800" dirty="0">
                <a:solidFill>
                  <a:schemeClr val="tx1"/>
                </a:solidFill>
                <a:latin typeface="+mn-lt"/>
              </a:rPr>
              <a:t> </a:t>
            </a:r>
            <a:r>
              <a:rPr lang="en-GB" sz="1800" dirty="0" err="1">
                <a:solidFill>
                  <a:schemeClr val="tx1"/>
                </a:solidFill>
                <a:latin typeface="+mn-lt"/>
              </a:rPr>
              <a:t>säädetä</a:t>
            </a:r>
            <a:r>
              <a:rPr lang="en-GB" sz="1800" dirty="0">
                <a:solidFill>
                  <a:schemeClr val="tx1"/>
                </a:solidFill>
                <a:latin typeface="+mn-lt"/>
              </a:rPr>
              <a:t>, </a:t>
            </a:r>
            <a:r>
              <a:rPr lang="en-GB" sz="1800" dirty="0" err="1">
                <a:solidFill>
                  <a:schemeClr val="tx1"/>
                </a:solidFill>
                <a:latin typeface="+mn-lt"/>
              </a:rPr>
              <a:t>asiaan</a:t>
            </a:r>
            <a:r>
              <a:rPr lang="en-GB" sz="1800" dirty="0">
                <a:solidFill>
                  <a:schemeClr val="tx1"/>
                </a:solidFill>
                <a:latin typeface="+mn-lt"/>
              </a:rPr>
              <a:t> </a:t>
            </a:r>
            <a:r>
              <a:rPr lang="en-GB" sz="1800" dirty="0" err="1">
                <a:solidFill>
                  <a:schemeClr val="tx1"/>
                </a:solidFill>
                <a:latin typeface="+mn-lt"/>
              </a:rPr>
              <a:t>sovelletaan</a:t>
            </a:r>
            <a:r>
              <a:rPr lang="en-GB" sz="1800" dirty="0">
                <a:solidFill>
                  <a:schemeClr val="tx1"/>
                </a:solidFill>
                <a:latin typeface="+mn-lt"/>
              </a:rPr>
              <a:t> </a:t>
            </a:r>
            <a:r>
              <a:rPr lang="en-GB" sz="1800" dirty="0" err="1">
                <a:solidFill>
                  <a:schemeClr val="tx1"/>
                </a:solidFill>
                <a:latin typeface="+mn-lt"/>
              </a:rPr>
              <a:t>sen</a:t>
            </a:r>
            <a:r>
              <a:rPr lang="en-GB" sz="1800" dirty="0">
                <a:solidFill>
                  <a:schemeClr val="tx1"/>
                </a:solidFill>
                <a:latin typeface="+mn-lt"/>
              </a:rPr>
              <a:t> </a:t>
            </a:r>
            <a:r>
              <a:rPr lang="en-GB" sz="1800" dirty="0" err="1">
                <a:solidFill>
                  <a:schemeClr val="tx1"/>
                </a:solidFill>
                <a:latin typeface="+mn-lt"/>
              </a:rPr>
              <a:t>jäsenvaltion</a:t>
            </a:r>
            <a:r>
              <a:rPr lang="en-GB" sz="1800" dirty="0">
                <a:solidFill>
                  <a:schemeClr val="tx1"/>
                </a:solidFill>
                <a:latin typeface="+mn-lt"/>
              </a:rPr>
              <a:t> </a:t>
            </a:r>
            <a:r>
              <a:rPr lang="en-GB" sz="1800" dirty="0" err="1">
                <a:solidFill>
                  <a:schemeClr val="tx1"/>
                </a:solidFill>
                <a:latin typeface="+mn-lt"/>
              </a:rPr>
              <a:t>lakia</a:t>
            </a:r>
            <a:r>
              <a:rPr lang="en-GB" sz="1800" dirty="0">
                <a:solidFill>
                  <a:schemeClr val="tx1"/>
                </a:solidFill>
                <a:latin typeface="+mn-lt"/>
              </a:rPr>
              <a:t>, </a:t>
            </a:r>
            <a:r>
              <a:rPr lang="en-GB" sz="1800" dirty="0" err="1">
                <a:solidFill>
                  <a:schemeClr val="tx1"/>
                </a:solidFill>
                <a:latin typeface="+mn-lt"/>
              </a:rPr>
              <a:t>jonka</a:t>
            </a:r>
            <a:r>
              <a:rPr lang="en-GB" sz="1800" dirty="0">
                <a:solidFill>
                  <a:schemeClr val="tx1"/>
                </a:solidFill>
                <a:latin typeface="+mn-lt"/>
              </a:rPr>
              <a:t> EDP </a:t>
            </a:r>
            <a:r>
              <a:rPr lang="en-GB" sz="1800" dirty="0" err="1">
                <a:solidFill>
                  <a:schemeClr val="tx1"/>
                </a:solidFill>
                <a:latin typeface="+mn-lt"/>
              </a:rPr>
              <a:t>käsittelee</a:t>
            </a:r>
            <a:r>
              <a:rPr lang="en-GB" sz="1800" dirty="0">
                <a:solidFill>
                  <a:schemeClr val="tx1"/>
                </a:solidFill>
                <a:latin typeface="+mn-lt"/>
              </a:rPr>
              <a:t> </a:t>
            </a:r>
            <a:r>
              <a:rPr lang="en-GB" sz="1800" dirty="0" err="1">
                <a:solidFill>
                  <a:schemeClr val="tx1"/>
                </a:solidFill>
                <a:latin typeface="+mn-lt"/>
              </a:rPr>
              <a:t>asiaa</a:t>
            </a:r>
            <a:r>
              <a:rPr lang="en-GB" sz="1800" dirty="0">
                <a:solidFill>
                  <a:schemeClr val="tx1"/>
                </a:solidFill>
                <a:latin typeface="+mn-lt"/>
              </a:rPr>
              <a:t> 13 </a:t>
            </a:r>
            <a:r>
              <a:rPr lang="en-GB" sz="1800" dirty="0" err="1">
                <a:solidFill>
                  <a:schemeClr val="tx1"/>
                </a:solidFill>
                <a:latin typeface="+mn-lt"/>
              </a:rPr>
              <a:t>artiklan</a:t>
            </a:r>
            <a:r>
              <a:rPr lang="en-GB" sz="1800" dirty="0">
                <a:solidFill>
                  <a:schemeClr val="tx1"/>
                </a:solidFill>
                <a:latin typeface="+mn-lt"/>
              </a:rPr>
              <a:t> 1 </a:t>
            </a:r>
            <a:r>
              <a:rPr lang="en-GB" sz="1800" dirty="0" err="1">
                <a:solidFill>
                  <a:schemeClr val="tx1"/>
                </a:solidFill>
                <a:latin typeface="+mn-lt"/>
              </a:rPr>
              <a:t>kohdan</a:t>
            </a:r>
            <a:r>
              <a:rPr lang="en-GB" sz="1800" dirty="0">
                <a:solidFill>
                  <a:schemeClr val="tx1"/>
                </a:solidFill>
                <a:latin typeface="+mn-lt"/>
              </a:rPr>
              <a:t> </a:t>
            </a:r>
            <a:r>
              <a:rPr lang="en-GB" sz="1800" dirty="0" err="1">
                <a:solidFill>
                  <a:schemeClr val="tx1"/>
                </a:solidFill>
                <a:latin typeface="+mn-lt"/>
              </a:rPr>
              <a:t>mukaisesti</a:t>
            </a:r>
            <a:r>
              <a:rPr lang="en-GB" sz="1800" dirty="0">
                <a:solidFill>
                  <a:schemeClr val="tx1"/>
                </a:solidFill>
                <a:latin typeface="+mn-lt"/>
              </a:rPr>
              <a:t>. Jos </a:t>
            </a:r>
            <a:r>
              <a:rPr lang="en-GB" sz="1800" dirty="0" err="1">
                <a:solidFill>
                  <a:schemeClr val="tx1"/>
                </a:solidFill>
                <a:latin typeface="+mn-lt"/>
              </a:rPr>
              <a:t>asiasta</a:t>
            </a:r>
            <a:r>
              <a:rPr lang="en-GB" sz="1800" dirty="0">
                <a:solidFill>
                  <a:schemeClr val="tx1"/>
                </a:solidFill>
                <a:latin typeface="+mn-lt"/>
              </a:rPr>
              <a:t> on </a:t>
            </a:r>
            <a:r>
              <a:rPr lang="en-GB" sz="1800" dirty="0" err="1">
                <a:solidFill>
                  <a:schemeClr val="tx1"/>
                </a:solidFill>
                <a:latin typeface="+mn-lt"/>
              </a:rPr>
              <a:t>säännöksiä</a:t>
            </a:r>
            <a:r>
              <a:rPr lang="en-GB" sz="1800" dirty="0">
                <a:solidFill>
                  <a:schemeClr val="tx1"/>
                </a:solidFill>
                <a:latin typeface="+mn-lt"/>
              </a:rPr>
              <a:t> </a:t>
            </a:r>
            <a:r>
              <a:rPr lang="en-GB" sz="1800" dirty="0" err="1">
                <a:solidFill>
                  <a:schemeClr val="tx1"/>
                </a:solidFill>
                <a:latin typeface="+mn-lt"/>
              </a:rPr>
              <a:t>sekä</a:t>
            </a:r>
            <a:r>
              <a:rPr lang="en-GB" sz="1800" dirty="0">
                <a:solidFill>
                  <a:schemeClr val="tx1"/>
                </a:solidFill>
                <a:latin typeface="+mn-lt"/>
              </a:rPr>
              <a:t> </a:t>
            </a:r>
            <a:r>
              <a:rPr lang="en-GB" sz="1800" dirty="0" err="1">
                <a:solidFill>
                  <a:schemeClr val="tx1"/>
                </a:solidFill>
                <a:latin typeface="+mn-lt"/>
              </a:rPr>
              <a:t>kansallisessa</a:t>
            </a:r>
            <a:r>
              <a:rPr lang="en-GB" sz="1800" dirty="0">
                <a:solidFill>
                  <a:schemeClr val="tx1"/>
                </a:solidFill>
                <a:latin typeface="+mn-lt"/>
              </a:rPr>
              <a:t> laisse </a:t>
            </a:r>
            <a:r>
              <a:rPr lang="en-GB" sz="1800" dirty="0" err="1">
                <a:solidFill>
                  <a:schemeClr val="tx1"/>
                </a:solidFill>
                <a:latin typeface="+mn-lt"/>
              </a:rPr>
              <a:t>että</a:t>
            </a:r>
            <a:r>
              <a:rPr lang="en-GB" sz="1800" dirty="0">
                <a:solidFill>
                  <a:schemeClr val="tx1"/>
                </a:solidFill>
                <a:latin typeface="+mn-lt"/>
              </a:rPr>
              <a:t> </a:t>
            </a:r>
            <a:r>
              <a:rPr lang="en-GB" sz="1800" dirty="0" err="1">
                <a:solidFill>
                  <a:schemeClr val="tx1"/>
                </a:solidFill>
                <a:latin typeface="+mn-lt"/>
              </a:rPr>
              <a:t>tässä</a:t>
            </a:r>
            <a:r>
              <a:rPr lang="en-GB" sz="1800" dirty="0">
                <a:solidFill>
                  <a:schemeClr val="tx1"/>
                </a:solidFill>
                <a:latin typeface="+mn-lt"/>
              </a:rPr>
              <a:t> </a:t>
            </a:r>
            <a:r>
              <a:rPr lang="en-GB" sz="1800" dirty="0" err="1">
                <a:solidFill>
                  <a:schemeClr val="tx1"/>
                </a:solidFill>
                <a:latin typeface="+mn-lt"/>
              </a:rPr>
              <a:t>asetuksessa</a:t>
            </a:r>
            <a:r>
              <a:rPr lang="en-GB" sz="1800" dirty="0">
                <a:solidFill>
                  <a:schemeClr val="tx1"/>
                </a:solidFill>
                <a:latin typeface="+mn-lt"/>
              </a:rPr>
              <a:t>, </a:t>
            </a:r>
            <a:r>
              <a:rPr lang="en-GB" sz="1800" dirty="0" err="1">
                <a:solidFill>
                  <a:schemeClr val="tx1"/>
                </a:solidFill>
                <a:latin typeface="+mn-lt"/>
              </a:rPr>
              <a:t>sovelletaan</a:t>
            </a:r>
            <a:r>
              <a:rPr lang="en-GB" sz="1800" dirty="0">
                <a:solidFill>
                  <a:schemeClr val="tx1"/>
                </a:solidFill>
                <a:latin typeface="+mn-lt"/>
              </a:rPr>
              <a:t> </a:t>
            </a:r>
            <a:r>
              <a:rPr lang="en-GB" sz="1800" dirty="0" err="1">
                <a:solidFill>
                  <a:schemeClr val="tx1"/>
                </a:solidFill>
                <a:latin typeface="+mn-lt"/>
              </a:rPr>
              <a:t>jälkimmäistä</a:t>
            </a:r>
            <a:r>
              <a:rPr lang="en-GB" sz="1800" dirty="0">
                <a:solidFill>
                  <a:schemeClr val="tx1"/>
                </a:solidFill>
                <a:latin typeface="+mn-lt"/>
              </a:rPr>
              <a:t>.</a:t>
            </a:r>
            <a:endParaRPr lang="en-US" sz="1800" dirty="0">
              <a:solidFill>
                <a:schemeClr val="tx1"/>
              </a:solidFill>
              <a:latin typeface="+mn-lt"/>
            </a:endParaRPr>
          </a:p>
          <a:p>
            <a:pPr marL="0" indent="0" algn="just">
              <a:buNone/>
            </a:pPr>
            <a:r>
              <a:rPr lang="en-US" sz="1800" dirty="0" err="1">
                <a:solidFill>
                  <a:schemeClr val="tx1"/>
                </a:solidFill>
                <a:latin typeface="+mn-lt"/>
              </a:rPr>
              <a:t>Artikla</a:t>
            </a:r>
            <a:r>
              <a:rPr lang="en-US" sz="1800" dirty="0">
                <a:solidFill>
                  <a:schemeClr val="tx1"/>
                </a:solidFill>
                <a:latin typeface="+mn-lt"/>
              </a:rPr>
              <a:t> 13(1) EPPO </a:t>
            </a:r>
            <a:r>
              <a:rPr lang="en-US" sz="1800" dirty="0" err="1">
                <a:solidFill>
                  <a:schemeClr val="tx1"/>
                </a:solidFill>
                <a:latin typeface="+mn-lt"/>
              </a:rPr>
              <a:t>Asetus</a:t>
            </a:r>
            <a:r>
              <a:rPr lang="en-US" sz="1800" dirty="0">
                <a:solidFill>
                  <a:schemeClr val="tx1"/>
                </a:solidFill>
                <a:latin typeface="+mn-lt"/>
              </a:rPr>
              <a:t>: “… EDP on </a:t>
            </a:r>
            <a:r>
              <a:rPr lang="en-US" sz="1800" dirty="0" err="1">
                <a:solidFill>
                  <a:schemeClr val="tx1"/>
                </a:solidFill>
                <a:latin typeface="+mn-lt"/>
              </a:rPr>
              <a:t>myös</a:t>
            </a:r>
            <a:r>
              <a:rPr lang="en-US" sz="1800" dirty="0">
                <a:solidFill>
                  <a:schemeClr val="tx1"/>
                </a:solidFill>
                <a:latin typeface="+mn-lt"/>
              </a:rPr>
              <a:t> </a:t>
            </a:r>
            <a:r>
              <a:rPr lang="en-US" sz="1800" dirty="0" err="1">
                <a:solidFill>
                  <a:schemeClr val="tx1"/>
                </a:solidFill>
                <a:latin typeface="+mn-lt"/>
              </a:rPr>
              <a:t>vastuussa</a:t>
            </a:r>
            <a:r>
              <a:rPr lang="en-US" sz="1800" dirty="0">
                <a:solidFill>
                  <a:schemeClr val="tx1"/>
                </a:solidFill>
                <a:latin typeface="+mn-lt"/>
              </a:rPr>
              <a:t> </a:t>
            </a:r>
            <a:r>
              <a:rPr lang="en-US" sz="1800" dirty="0" err="1">
                <a:solidFill>
                  <a:schemeClr val="tx1"/>
                </a:solidFill>
                <a:latin typeface="+mn-lt"/>
              </a:rPr>
              <a:t>asian</a:t>
            </a:r>
            <a:r>
              <a:rPr lang="en-US" sz="1800" dirty="0">
                <a:solidFill>
                  <a:schemeClr val="tx1"/>
                </a:solidFill>
                <a:latin typeface="+mn-lt"/>
              </a:rPr>
              <a:t> </a:t>
            </a:r>
            <a:r>
              <a:rPr lang="en-US" sz="1800" dirty="0" err="1">
                <a:solidFill>
                  <a:schemeClr val="tx1"/>
                </a:solidFill>
                <a:latin typeface="+mn-lt"/>
              </a:rPr>
              <a:t>saattamisesta</a:t>
            </a:r>
            <a:r>
              <a:rPr lang="en-US" sz="1800" dirty="0">
                <a:solidFill>
                  <a:schemeClr val="tx1"/>
                </a:solidFill>
                <a:latin typeface="+mn-lt"/>
              </a:rPr>
              <a:t> </a:t>
            </a:r>
            <a:r>
              <a:rPr lang="en-US" sz="1800" dirty="0" err="1">
                <a:solidFill>
                  <a:schemeClr val="tx1"/>
                </a:solidFill>
                <a:latin typeface="+mn-lt"/>
              </a:rPr>
              <a:t>tuomioistuimen</a:t>
            </a:r>
            <a:r>
              <a:rPr lang="en-US" sz="1800" dirty="0">
                <a:solidFill>
                  <a:schemeClr val="tx1"/>
                </a:solidFill>
                <a:latin typeface="+mn-lt"/>
              </a:rPr>
              <a:t> </a:t>
            </a:r>
            <a:r>
              <a:rPr lang="en-US" sz="1800" dirty="0" err="1">
                <a:solidFill>
                  <a:schemeClr val="tx1"/>
                </a:solidFill>
                <a:latin typeface="+mn-lt"/>
              </a:rPr>
              <a:t>ratkaistavaksi</a:t>
            </a:r>
            <a:r>
              <a:rPr lang="en-US" sz="1800" dirty="0">
                <a:solidFill>
                  <a:schemeClr val="tx1"/>
                </a:solidFill>
                <a:latin typeface="+mn-lt"/>
              </a:rPr>
              <a:t>, ja </a:t>
            </a:r>
            <a:r>
              <a:rPr lang="en-US" sz="1800" dirty="0" err="1">
                <a:solidFill>
                  <a:schemeClr val="tx1"/>
                </a:solidFill>
                <a:latin typeface="+mn-lt"/>
              </a:rPr>
              <a:t>heillä</a:t>
            </a:r>
            <a:r>
              <a:rPr lang="en-US" sz="1800" dirty="0">
                <a:solidFill>
                  <a:schemeClr val="tx1"/>
                </a:solidFill>
                <a:latin typeface="+mn-lt"/>
              </a:rPr>
              <a:t> on </a:t>
            </a:r>
            <a:r>
              <a:rPr lang="en-US" sz="1800" dirty="0" err="1">
                <a:solidFill>
                  <a:schemeClr val="tx1"/>
                </a:solidFill>
                <a:latin typeface="+mn-lt"/>
              </a:rPr>
              <a:t>erityisesti</a:t>
            </a:r>
            <a:r>
              <a:rPr lang="en-US" sz="1800" dirty="0">
                <a:solidFill>
                  <a:schemeClr val="tx1"/>
                </a:solidFill>
                <a:latin typeface="+mn-lt"/>
              </a:rPr>
              <a:t> </a:t>
            </a:r>
            <a:r>
              <a:rPr lang="en-US" sz="1800" dirty="0" err="1">
                <a:solidFill>
                  <a:schemeClr val="tx1"/>
                </a:solidFill>
                <a:latin typeface="+mn-lt"/>
              </a:rPr>
              <a:t>valtuudet</a:t>
            </a:r>
            <a:r>
              <a:rPr lang="en-US" sz="1800" dirty="0">
                <a:solidFill>
                  <a:schemeClr val="tx1"/>
                </a:solidFill>
                <a:latin typeface="+mn-lt"/>
              </a:rPr>
              <a:t> </a:t>
            </a:r>
            <a:r>
              <a:rPr lang="en-US" sz="1800" dirty="0" err="1">
                <a:solidFill>
                  <a:schemeClr val="tx1"/>
                </a:solidFill>
                <a:latin typeface="+mn-lt"/>
              </a:rPr>
              <a:t>kansallisen</a:t>
            </a:r>
            <a:r>
              <a:rPr lang="en-US" sz="1800" dirty="0">
                <a:solidFill>
                  <a:schemeClr val="tx1"/>
                </a:solidFill>
                <a:latin typeface="+mn-lt"/>
              </a:rPr>
              <a:t> </a:t>
            </a:r>
            <a:r>
              <a:rPr lang="en-US" sz="1800" dirty="0" err="1">
                <a:solidFill>
                  <a:schemeClr val="tx1"/>
                </a:solidFill>
                <a:latin typeface="+mn-lt"/>
              </a:rPr>
              <a:t>oikeuden</a:t>
            </a:r>
            <a:r>
              <a:rPr lang="en-US" sz="1800" dirty="0">
                <a:solidFill>
                  <a:schemeClr val="tx1"/>
                </a:solidFill>
                <a:latin typeface="+mn-lt"/>
              </a:rPr>
              <a:t> </a:t>
            </a:r>
            <a:r>
              <a:rPr lang="en-US" sz="1800" dirty="0" err="1">
                <a:solidFill>
                  <a:schemeClr val="tx1"/>
                </a:solidFill>
                <a:latin typeface="+mn-lt"/>
              </a:rPr>
              <a:t>mukaisesti</a:t>
            </a:r>
            <a:r>
              <a:rPr lang="en-US" sz="1800" dirty="0">
                <a:solidFill>
                  <a:schemeClr val="tx1"/>
                </a:solidFill>
                <a:latin typeface="+mn-lt"/>
              </a:rPr>
              <a:t> </a:t>
            </a:r>
            <a:r>
              <a:rPr lang="en-US" sz="1800" dirty="0" err="1">
                <a:solidFill>
                  <a:schemeClr val="tx1"/>
                </a:solidFill>
                <a:latin typeface="+mn-lt"/>
              </a:rPr>
              <a:t>esittää</a:t>
            </a:r>
            <a:r>
              <a:rPr lang="en-US" sz="1800" dirty="0">
                <a:solidFill>
                  <a:schemeClr val="tx1"/>
                </a:solidFill>
                <a:latin typeface="+mn-lt"/>
              </a:rPr>
              <a:t> </a:t>
            </a:r>
            <a:r>
              <a:rPr lang="en-US" sz="1800" dirty="0" err="1">
                <a:solidFill>
                  <a:schemeClr val="tx1"/>
                </a:solidFill>
                <a:latin typeface="+mn-lt"/>
              </a:rPr>
              <a:t>syyllisyysväittämiä</a:t>
            </a:r>
            <a:r>
              <a:rPr lang="en-US" sz="1800" dirty="0">
                <a:solidFill>
                  <a:schemeClr val="tx1"/>
                </a:solidFill>
                <a:latin typeface="+mn-lt"/>
              </a:rPr>
              <a:t>, </a:t>
            </a:r>
            <a:r>
              <a:rPr lang="en-US" sz="1800" dirty="0" err="1">
                <a:solidFill>
                  <a:schemeClr val="tx1"/>
                </a:solidFill>
                <a:latin typeface="+mn-lt"/>
              </a:rPr>
              <a:t>osallistua</a:t>
            </a:r>
            <a:r>
              <a:rPr lang="en-US" sz="1800" dirty="0">
                <a:solidFill>
                  <a:schemeClr val="tx1"/>
                </a:solidFill>
                <a:latin typeface="+mn-lt"/>
              </a:rPr>
              <a:t> </a:t>
            </a:r>
            <a:r>
              <a:rPr lang="en-US" sz="1800" dirty="0" err="1">
                <a:solidFill>
                  <a:schemeClr val="tx1"/>
                </a:solidFill>
                <a:latin typeface="+mn-lt"/>
              </a:rPr>
              <a:t>todisteiden</a:t>
            </a:r>
            <a:r>
              <a:rPr lang="en-US" sz="1800" dirty="0">
                <a:solidFill>
                  <a:schemeClr val="tx1"/>
                </a:solidFill>
                <a:latin typeface="+mn-lt"/>
              </a:rPr>
              <a:t> </a:t>
            </a:r>
            <a:r>
              <a:rPr lang="en-US" sz="1800" dirty="0" err="1">
                <a:solidFill>
                  <a:schemeClr val="tx1"/>
                </a:solidFill>
                <a:latin typeface="+mn-lt"/>
              </a:rPr>
              <a:t>hankkimiseen</a:t>
            </a:r>
            <a:r>
              <a:rPr lang="en-US" sz="1800" dirty="0">
                <a:solidFill>
                  <a:schemeClr val="tx1"/>
                </a:solidFill>
                <a:latin typeface="+mn-lt"/>
              </a:rPr>
              <a:t> ja </a:t>
            </a:r>
            <a:r>
              <a:rPr lang="en-US" sz="1800" dirty="0" err="1">
                <a:solidFill>
                  <a:schemeClr val="tx1"/>
                </a:solidFill>
                <a:latin typeface="+mn-lt"/>
              </a:rPr>
              <a:t>turvautua</a:t>
            </a:r>
            <a:r>
              <a:rPr lang="en-US" sz="1800" dirty="0">
                <a:solidFill>
                  <a:schemeClr val="tx1"/>
                </a:solidFill>
                <a:latin typeface="+mn-lt"/>
              </a:rPr>
              <a:t> </a:t>
            </a:r>
            <a:r>
              <a:rPr lang="en-US" sz="1800" dirty="0" err="1">
                <a:solidFill>
                  <a:schemeClr val="tx1"/>
                </a:solidFill>
                <a:latin typeface="+mn-lt"/>
              </a:rPr>
              <a:t>käytettävissä</a:t>
            </a:r>
            <a:r>
              <a:rPr lang="en-US" sz="1800" dirty="0">
                <a:solidFill>
                  <a:schemeClr val="tx1"/>
                </a:solidFill>
                <a:latin typeface="+mn-lt"/>
              </a:rPr>
              <a:t> </a:t>
            </a:r>
            <a:r>
              <a:rPr lang="en-US" sz="1800" dirty="0" err="1">
                <a:solidFill>
                  <a:schemeClr val="tx1"/>
                </a:solidFill>
                <a:latin typeface="+mn-lt"/>
              </a:rPr>
              <a:t>oleviin</a:t>
            </a:r>
            <a:r>
              <a:rPr lang="en-US" sz="1800" dirty="0">
                <a:solidFill>
                  <a:schemeClr val="tx1"/>
                </a:solidFill>
                <a:latin typeface="+mn-lt"/>
              </a:rPr>
              <a:t> </a:t>
            </a:r>
            <a:r>
              <a:rPr lang="en-US" sz="1800" dirty="0" err="1">
                <a:solidFill>
                  <a:schemeClr val="tx1"/>
                </a:solidFill>
                <a:latin typeface="+mn-lt"/>
              </a:rPr>
              <a:t>muutoksenhakukeinoihin</a:t>
            </a:r>
            <a:r>
              <a:rPr lang="en-US" sz="1800" dirty="0">
                <a:solidFill>
                  <a:schemeClr val="tx1"/>
                </a:solidFill>
                <a:latin typeface="+mn-lt"/>
              </a:rPr>
              <a:t>.</a:t>
            </a:r>
          </a:p>
          <a:p>
            <a:pPr lvl="0" algn="just">
              <a:buFont typeface="Wingdings" panose="05000000000000000000" pitchFamily="2" charset="2"/>
              <a:buChar char="Ø"/>
            </a:pPr>
            <a:r>
              <a:rPr lang="en-US" sz="1700" dirty="0" err="1">
                <a:solidFill>
                  <a:schemeClr val="tx1"/>
                </a:solidFill>
                <a:latin typeface="+mn-lt"/>
              </a:rPr>
              <a:t>Tuomioistuinprosessi</a:t>
            </a:r>
            <a:r>
              <a:rPr lang="en-US" sz="1700" dirty="0">
                <a:solidFill>
                  <a:schemeClr val="tx1"/>
                </a:solidFill>
                <a:latin typeface="+mn-lt"/>
              </a:rPr>
              <a:t> / </a:t>
            </a:r>
            <a:r>
              <a:rPr lang="en-US" sz="1700" dirty="0" err="1">
                <a:solidFill>
                  <a:schemeClr val="tx1"/>
                </a:solidFill>
                <a:latin typeface="+mn-lt"/>
              </a:rPr>
              <a:t>Oikeudenkäynti</a:t>
            </a:r>
            <a:r>
              <a:rPr lang="en-US" sz="1700" dirty="0">
                <a:solidFill>
                  <a:schemeClr val="tx1"/>
                </a:solidFill>
                <a:latin typeface="+mn-lt"/>
              </a:rPr>
              <a:t> </a:t>
            </a:r>
            <a:r>
              <a:rPr lang="en-US" sz="1700" dirty="0" err="1">
                <a:solidFill>
                  <a:schemeClr val="tx1"/>
                </a:solidFill>
                <a:latin typeface="+mn-lt"/>
              </a:rPr>
              <a:t>vaiheessa</a:t>
            </a:r>
            <a:r>
              <a:rPr lang="en-US" sz="1700" dirty="0">
                <a:solidFill>
                  <a:schemeClr val="tx1"/>
                </a:solidFill>
                <a:latin typeface="+mn-lt"/>
              </a:rPr>
              <a:t> </a:t>
            </a:r>
            <a:r>
              <a:rPr lang="en-US" sz="1700" dirty="0" err="1">
                <a:solidFill>
                  <a:schemeClr val="tx1"/>
                </a:solidFill>
                <a:latin typeface="+mn-lt"/>
              </a:rPr>
              <a:t>sovelletaan</a:t>
            </a:r>
            <a:r>
              <a:rPr lang="en-US" sz="1700" dirty="0">
                <a:solidFill>
                  <a:schemeClr val="tx1"/>
                </a:solidFill>
                <a:latin typeface="+mn-lt"/>
              </a:rPr>
              <a:t> </a:t>
            </a:r>
            <a:r>
              <a:rPr lang="en-US" sz="1700" dirty="0" err="1">
                <a:solidFill>
                  <a:schemeClr val="tx1"/>
                </a:solidFill>
                <a:latin typeface="+mn-lt"/>
              </a:rPr>
              <a:t>kansallista</a:t>
            </a:r>
            <a:r>
              <a:rPr lang="en-US" sz="1700" dirty="0">
                <a:solidFill>
                  <a:schemeClr val="tx1"/>
                </a:solidFill>
                <a:latin typeface="+mn-lt"/>
              </a:rPr>
              <a:t> </a:t>
            </a:r>
            <a:r>
              <a:rPr lang="en-US" sz="1700" dirty="0" err="1">
                <a:solidFill>
                  <a:schemeClr val="tx1"/>
                </a:solidFill>
                <a:latin typeface="+mn-lt"/>
              </a:rPr>
              <a:t>lakia</a:t>
            </a:r>
            <a:r>
              <a:rPr lang="en-US" sz="1700" dirty="0">
                <a:solidFill>
                  <a:schemeClr val="tx1"/>
                </a:solidFill>
                <a:latin typeface="+mn-lt"/>
              </a:rPr>
              <a:t>.</a:t>
            </a:r>
          </a:p>
          <a:p>
            <a:pPr lvl="0" algn="just">
              <a:buFont typeface="Wingdings" panose="05000000000000000000" pitchFamily="2" charset="2"/>
              <a:buChar char="Ø"/>
            </a:pPr>
            <a:r>
              <a:rPr lang="en-US" sz="1700" dirty="0">
                <a:solidFill>
                  <a:schemeClr val="tx1"/>
                </a:solidFill>
                <a:latin typeface="+mn-lt"/>
              </a:rPr>
              <a:t>Ks. </a:t>
            </a:r>
            <a:r>
              <a:rPr lang="en-US" sz="1700" dirty="0" err="1">
                <a:solidFill>
                  <a:schemeClr val="tx1"/>
                </a:solidFill>
                <a:latin typeface="+mn-lt"/>
              </a:rPr>
              <a:t>myös</a:t>
            </a:r>
            <a:r>
              <a:rPr lang="en-US" sz="1700" dirty="0">
                <a:solidFill>
                  <a:schemeClr val="tx1"/>
                </a:solidFill>
                <a:latin typeface="+mn-lt"/>
              </a:rPr>
              <a:t> </a:t>
            </a:r>
            <a:r>
              <a:rPr lang="en-US" sz="1600" dirty="0">
                <a:solidFill>
                  <a:schemeClr val="tx1"/>
                </a:solidFill>
                <a:latin typeface="+mn-lt"/>
              </a:rPr>
              <a:t>EPPO </a:t>
            </a:r>
            <a:r>
              <a:rPr lang="en-US" sz="1600" dirty="0" err="1">
                <a:solidFill>
                  <a:schemeClr val="tx1"/>
                </a:solidFill>
                <a:latin typeface="+mn-lt"/>
              </a:rPr>
              <a:t>Asetus</a:t>
            </a:r>
            <a:r>
              <a:rPr lang="en-US" sz="1600" dirty="0">
                <a:solidFill>
                  <a:schemeClr val="tx1"/>
                </a:solidFill>
                <a:latin typeface="+mn-lt"/>
              </a:rPr>
              <a:t>: </a:t>
            </a:r>
            <a:r>
              <a:rPr lang="en-US" sz="1700" dirty="0">
                <a:solidFill>
                  <a:schemeClr val="tx1"/>
                </a:solidFill>
                <a:latin typeface="+mn-lt"/>
              </a:rPr>
              <a:t>Art. 36(5) (</a:t>
            </a:r>
            <a:r>
              <a:rPr lang="en-US" sz="1700" dirty="0" err="1">
                <a:solidFill>
                  <a:schemeClr val="tx1"/>
                </a:solidFill>
                <a:latin typeface="+mn-lt"/>
              </a:rPr>
              <a:t>kansallisten</a:t>
            </a:r>
            <a:r>
              <a:rPr lang="en-US" sz="1700" dirty="0">
                <a:solidFill>
                  <a:schemeClr val="tx1"/>
                </a:solidFill>
                <a:latin typeface="+mn-lt"/>
              </a:rPr>
              <a:t> </a:t>
            </a:r>
            <a:r>
              <a:rPr lang="en-US" sz="1700" dirty="0" err="1">
                <a:solidFill>
                  <a:schemeClr val="tx1"/>
                </a:solidFill>
                <a:latin typeface="+mn-lt"/>
              </a:rPr>
              <a:t>tuomioistuinten</a:t>
            </a:r>
            <a:r>
              <a:rPr lang="en-US" sz="1700" dirty="0">
                <a:solidFill>
                  <a:schemeClr val="tx1"/>
                </a:solidFill>
                <a:latin typeface="+mn-lt"/>
              </a:rPr>
              <a:t> </a:t>
            </a:r>
            <a:r>
              <a:rPr lang="en-US" sz="1700" dirty="0" err="1">
                <a:solidFill>
                  <a:schemeClr val="tx1"/>
                </a:solidFill>
                <a:latin typeface="+mn-lt"/>
              </a:rPr>
              <a:t>toimivalta</a:t>
            </a:r>
            <a:r>
              <a:rPr lang="en-US" sz="1700" dirty="0">
                <a:solidFill>
                  <a:schemeClr val="tx1"/>
                </a:solidFill>
                <a:latin typeface="+mn-lt"/>
              </a:rPr>
              <a:t>), Art. 37(2) (</a:t>
            </a:r>
            <a:r>
              <a:rPr lang="en-US" sz="1700" dirty="0" err="1">
                <a:solidFill>
                  <a:schemeClr val="tx1"/>
                </a:solidFill>
                <a:latin typeface="+mn-lt"/>
              </a:rPr>
              <a:t>todisteharkinta</a:t>
            </a:r>
            <a:r>
              <a:rPr lang="en-US" sz="1700" dirty="0">
                <a:solidFill>
                  <a:schemeClr val="tx1"/>
                </a:solidFill>
                <a:latin typeface="+mn-lt"/>
              </a:rPr>
              <a:t>), </a:t>
            </a:r>
            <a:br>
              <a:rPr lang="en-US" sz="1700" dirty="0">
                <a:solidFill>
                  <a:schemeClr val="tx1"/>
                </a:solidFill>
                <a:latin typeface="+mn-lt"/>
              </a:rPr>
            </a:br>
            <a:r>
              <a:rPr lang="en-US" sz="1700" dirty="0">
                <a:solidFill>
                  <a:schemeClr val="tx1"/>
                </a:solidFill>
                <a:latin typeface="+mn-lt"/>
              </a:rPr>
              <a:t>Art. 40(1) (</a:t>
            </a:r>
            <a:r>
              <a:rPr lang="en-US" sz="1700" dirty="0" err="1">
                <a:solidFill>
                  <a:schemeClr val="tx1"/>
                </a:solidFill>
                <a:latin typeface="+mn-lt"/>
              </a:rPr>
              <a:t>kansallisen</a:t>
            </a:r>
            <a:r>
              <a:rPr lang="en-US" sz="1700" dirty="0">
                <a:solidFill>
                  <a:schemeClr val="tx1"/>
                </a:solidFill>
                <a:latin typeface="+mn-lt"/>
              </a:rPr>
              <a:t> lain </a:t>
            </a:r>
            <a:r>
              <a:rPr lang="en-US" sz="1700" dirty="0" err="1">
                <a:solidFill>
                  <a:schemeClr val="tx1"/>
                </a:solidFill>
                <a:latin typeface="+mn-lt"/>
              </a:rPr>
              <a:t>menettelyt</a:t>
            </a:r>
            <a:r>
              <a:rPr lang="en-US" sz="1700" dirty="0">
                <a:solidFill>
                  <a:schemeClr val="tx1"/>
                </a:solidFill>
                <a:latin typeface="+mn-lt"/>
              </a:rPr>
              <a:t>), </a:t>
            </a:r>
            <a:br>
              <a:rPr lang="en-US" sz="1700" dirty="0">
                <a:solidFill>
                  <a:schemeClr val="tx1"/>
                </a:solidFill>
                <a:latin typeface="+mn-lt"/>
              </a:rPr>
            </a:br>
            <a:r>
              <a:rPr lang="en-US" sz="1700" dirty="0">
                <a:solidFill>
                  <a:schemeClr val="tx1"/>
                </a:solidFill>
                <a:latin typeface="+mn-lt"/>
              </a:rPr>
              <a:t>Art. 42(1) (</a:t>
            </a:r>
            <a:r>
              <a:rPr lang="en-US" sz="1700" dirty="0" err="1">
                <a:solidFill>
                  <a:schemeClr val="tx1"/>
                </a:solidFill>
                <a:latin typeface="+mn-lt"/>
              </a:rPr>
              <a:t>laillisuusvalvonta</a:t>
            </a:r>
            <a:r>
              <a:rPr lang="en-US" sz="1700" dirty="0">
                <a:solidFill>
                  <a:schemeClr val="tx1"/>
                </a:solidFill>
                <a:latin typeface="+mn-lt"/>
              </a:rPr>
              <a:t>), Art. 45(2) (</a:t>
            </a:r>
            <a:r>
              <a:rPr lang="en-US" sz="1700" dirty="0" err="1">
                <a:solidFill>
                  <a:schemeClr val="tx1"/>
                </a:solidFill>
                <a:latin typeface="+mn-lt"/>
              </a:rPr>
              <a:t>asiakirja-aineisto</a:t>
            </a:r>
            <a:r>
              <a:rPr lang="en-US" sz="1700" dirty="0">
                <a:solidFill>
                  <a:schemeClr val="tx1"/>
                </a:solidFill>
                <a:latin typeface="+mn-lt"/>
              </a:rPr>
              <a:t>)</a:t>
            </a:r>
          </a:p>
          <a:p>
            <a:endParaRPr lang="de-DE" dirty="0"/>
          </a:p>
        </p:txBody>
      </p:sp>
      <p:sp>
        <p:nvSpPr>
          <p:cNvPr id="5" name="Dia számának helye 4">
            <a:extLst>
              <a:ext uri="{FF2B5EF4-FFF2-40B4-BE49-F238E27FC236}">
                <a16:creationId xmlns:a16="http://schemas.microsoft.com/office/drawing/2014/main" id="{798F2C39-D592-45D3-B7C7-A2EB1CFC368D}"/>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787716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83781"/>
            <a:ext cx="9967452" cy="998168"/>
          </a:xfrm>
        </p:spPr>
        <p:txBody>
          <a:bodyPr>
            <a:normAutofit/>
          </a:bodyPr>
          <a:lstStyle/>
          <a:p>
            <a:r>
              <a:rPr lang="en-US" dirty="0" err="1"/>
              <a:t>Esitutkinnan</a:t>
            </a:r>
            <a:r>
              <a:rPr lang="en-US" dirty="0"/>
              <a:t> </a:t>
            </a:r>
            <a:r>
              <a:rPr lang="en-US" dirty="0" err="1"/>
              <a:t>lopettaminen</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US" sz="1800" b="1" dirty="0" err="1">
                <a:solidFill>
                  <a:schemeClr val="tx1"/>
                </a:solidFill>
                <a:latin typeface="+mn-lt"/>
              </a:rPr>
              <a:t>Asetus</a:t>
            </a:r>
            <a:r>
              <a:rPr lang="en-US" sz="1800" b="1" dirty="0">
                <a:solidFill>
                  <a:schemeClr val="tx1"/>
                </a:solidFill>
                <a:latin typeface="+mn-lt"/>
              </a:rPr>
              <a:t> 2017/1939 (EPPO </a:t>
            </a:r>
            <a:r>
              <a:rPr lang="en-US" sz="1800" b="1" dirty="0" err="1">
                <a:solidFill>
                  <a:schemeClr val="tx1"/>
                </a:solidFill>
                <a:latin typeface="+mn-lt"/>
              </a:rPr>
              <a:t>Asetus</a:t>
            </a:r>
            <a:r>
              <a:rPr lang="en-US" sz="1800" b="1" dirty="0">
                <a:solidFill>
                  <a:schemeClr val="tx1"/>
                </a:solidFill>
                <a:latin typeface="+mn-lt"/>
              </a:rPr>
              <a:t>)</a:t>
            </a:r>
          </a:p>
          <a:p>
            <a:pPr marL="0" indent="0">
              <a:buNone/>
            </a:pPr>
            <a:r>
              <a:rPr lang="en-US" sz="1800" dirty="0">
                <a:solidFill>
                  <a:schemeClr val="tx1"/>
                </a:solidFill>
                <a:latin typeface="+mn-lt"/>
              </a:rPr>
              <a:t>Art. </a:t>
            </a:r>
            <a:r>
              <a:rPr lang="en-GB" sz="1800" dirty="0">
                <a:solidFill>
                  <a:schemeClr val="tx1"/>
                </a:solidFill>
                <a:latin typeface="+mn-lt"/>
              </a:rPr>
              <a:t>10(3) </a:t>
            </a:r>
            <a:r>
              <a:rPr lang="en-US" sz="1800" dirty="0">
                <a:solidFill>
                  <a:schemeClr val="tx1"/>
                </a:solidFill>
                <a:latin typeface="+mn-lt"/>
              </a:rPr>
              <a:t>EPPO </a:t>
            </a:r>
            <a:r>
              <a:rPr lang="en-US" sz="1800" dirty="0" err="1">
                <a:solidFill>
                  <a:schemeClr val="tx1"/>
                </a:solidFill>
                <a:latin typeface="+mn-lt"/>
              </a:rPr>
              <a:t>Asetus</a:t>
            </a:r>
            <a:r>
              <a:rPr lang="en-GB" sz="1800" dirty="0">
                <a:solidFill>
                  <a:schemeClr val="tx1"/>
                </a:solidFill>
                <a:latin typeface="+mn-lt"/>
              </a:rPr>
              <a:t>:</a:t>
            </a:r>
            <a:endParaRPr lang="en-US" sz="1800" dirty="0">
              <a:solidFill>
                <a:schemeClr val="tx1"/>
              </a:solidFill>
              <a:latin typeface="+mn-lt"/>
            </a:endParaRPr>
          </a:p>
          <a:p>
            <a:r>
              <a:rPr lang="en-US" sz="1800" dirty="0">
                <a:solidFill>
                  <a:schemeClr val="tx1"/>
                </a:solidFill>
                <a:latin typeface="+mn-lt"/>
              </a:rPr>
              <a:t>(a) Asian </a:t>
            </a:r>
            <a:r>
              <a:rPr lang="en-US" sz="1800" dirty="0" err="1">
                <a:solidFill>
                  <a:schemeClr val="tx1"/>
                </a:solidFill>
                <a:latin typeface="+mn-lt"/>
              </a:rPr>
              <a:t>saattaminen</a:t>
            </a:r>
            <a:r>
              <a:rPr lang="en-US" sz="1800" dirty="0">
                <a:solidFill>
                  <a:schemeClr val="tx1"/>
                </a:solidFill>
                <a:latin typeface="+mn-lt"/>
              </a:rPr>
              <a:t> </a:t>
            </a:r>
            <a:r>
              <a:rPr lang="en-US" sz="1800" dirty="0" err="1">
                <a:solidFill>
                  <a:schemeClr val="tx1"/>
                </a:solidFill>
                <a:latin typeface="+mn-lt"/>
              </a:rPr>
              <a:t>ratkaistavaksi</a:t>
            </a:r>
            <a:r>
              <a:rPr lang="en-US" sz="1800" dirty="0">
                <a:solidFill>
                  <a:schemeClr val="tx1"/>
                </a:solidFill>
                <a:latin typeface="+mn-lt"/>
              </a:rPr>
              <a:t> </a:t>
            </a:r>
            <a:r>
              <a:rPr lang="en-US" sz="1800" dirty="0" err="1">
                <a:solidFill>
                  <a:schemeClr val="tx1"/>
                </a:solidFill>
                <a:latin typeface="+mn-lt"/>
              </a:rPr>
              <a:t>EDP:n</a:t>
            </a:r>
            <a:r>
              <a:rPr lang="en-US" sz="1800" dirty="0">
                <a:solidFill>
                  <a:schemeClr val="tx1"/>
                </a:solidFill>
                <a:latin typeface="+mn-lt"/>
              </a:rPr>
              <a:t> </a:t>
            </a:r>
            <a:r>
              <a:rPr lang="en-US" sz="1800" dirty="0" err="1">
                <a:solidFill>
                  <a:schemeClr val="tx1"/>
                </a:solidFill>
                <a:latin typeface="+mn-lt"/>
              </a:rPr>
              <a:t>jäsenvaltion</a:t>
            </a:r>
            <a:r>
              <a:rPr lang="en-US" sz="1800" dirty="0">
                <a:solidFill>
                  <a:schemeClr val="tx1"/>
                </a:solidFill>
                <a:latin typeface="+mn-lt"/>
              </a:rPr>
              <a:t> </a:t>
            </a:r>
            <a:r>
              <a:rPr lang="en-US" sz="1800" dirty="0" err="1">
                <a:solidFill>
                  <a:schemeClr val="tx1"/>
                </a:solidFill>
                <a:latin typeface="+mn-lt"/>
              </a:rPr>
              <a:t>tuomioistuimessa</a:t>
            </a:r>
            <a:r>
              <a:rPr lang="en-US" sz="1800" dirty="0">
                <a:solidFill>
                  <a:schemeClr val="tx1"/>
                </a:solidFill>
                <a:latin typeface="+mn-lt"/>
              </a:rPr>
              <a:t> (Art. 36(1), (3),(4);</a:t>
            </a:r>
          </a:p>
          <a:p>
            <a:r>
              <a:rPr lang="en-US" sz="1800" dirty="0">
                <a:solidFill>
                  <a:schemeClr val="tx1"/>
                </a:solidFill>
                <a:latin typeface="+mn-lt"/>
              </a:rPr>
              <a:t>(b) Asian </a:t>
            </a:r>
            <a:r>
              <a:rPr lang="en-US" sz="1800" dirty="0" err="1">
                <a:solidFill>
                  <a:schemeClr val="tx1"/>
                </a:solidFill>
                <a:latin typeface="+mn-lt"/>
              </a:rPr>
              <a:t>käsittelyn</a:t>
            </a:r>
            <a:r>
              <a:rPr lang="en-US" sz="1800" dirty="0">
                <a:solidFill>
                  <a:schemeClr val="tx1"/>
                </a:solidFill>
                <a:latin typeface="+mn-lt"/>
              </a:rPr>
              <a:t> </a:t>
            </a:r>
            <a:r>
              <a:rPr lang="en-US" sz="1800" dirty="0" err="1">
                <a:solidFill>
                  <a:schemeClr val="tx1"/>
                </a:solidFill>
                <a:latin typeface="+mn-lt"/>
              </a:rPr>
              <a:t>lopettaminen</a:t>
            </a:r>
            <a:r>
              <a:rPr lang="en-US" sz="1800" dirty="0">
                <a:solidFill>
                  <a:schemeClr val="tx1"/>
                </a:solidFill>
                <a:latin typeface="+mn-lt"/>
              </a:rPr>
              <a:t> (Art. 39(1) (a)-(g) (</a:t>
            </a:r>
            <a:r>
              <a:rPr lang="en-US" sz="1800" dirty="0" err="1">
                <a:solidFill>
                  <a:schemeClr val="tx1"/>
                </a:solidFill>
                <a:latin typeface="+mn-lt"/>
              </a:rPr>
              <a:t>kuolema</a:t>
            </a:r>
            <a:r>
              <a:rPr lang="en-US" sz="1800" dirty="0">
                <a:solidFill>
                  <a:schemeClr val="tx1"/>
                </a:solidFill>
                <a:latin typeface="+mn-lt"/>
              </a:rPr>
              <a:t>, </a:t>
            </a:r>
            <a:r>
              <a:rPr lang="en-US" sz="1800" dirty="0" err="1">
                <a:solidFill>
                  <a:schemeClr val="tx1"/>
                </a:solidFill>
                <a:latin typeface="+mn-lt"/>
              </a:rPr>
              <a:t>syyntakeettomuus</a:t>
            </a:r>
            <a:r>
              <a:rPr lang="en-US" sz="1800" dirty="0">
                <a:solidFill>
                  <a:schemeClr val="tx1"/>
                </a:solidFill>
                <a:latin typeface="+mn-lt"/>
              </a:rPr>
              <a:t>, </a:t>
            </a:r>
            <a:r>
              <a:rPr lang="en-US" sz="1800" dirty="0" err="1">
                <a:solidFill>
                  <a:schemeClr val="tx1"/>
                </a:solidFill>
                <a:latin typeface="+mn-lt"/>
              </a:rPr>
              <a:t>armahdus</a:t>
            </a:r>
            <a:r>
              <a:rPr lang="en-US" sz="1800" dirty="0">
                <a:solidFill>
                  <a:schemeClr val="tx1"/>
                </a:solidFill>
                <a:latin typeface="+mn-lt"/>
              </a:rPr>
              <a:t>, </a:t>
            </a:r>
            <a:r>
              <a:rPr lang="en-US" sz="1800" dirty="0" err="1">
                <a:solidFill>
                  <a:schemeClr val="tx1"/>
                </a:solidFill>
                <a:latin typeface="+mn-lt"/>
              </a:rPr>
              <a:t>syytesuoja</a:t>
            </a:r>
            <a:r>
              <a:rPr lang="en-US" sz="1800" dirty="0">
                <a:solidFill>
                  <a:schemeClr val="tx1"/>
                </a:solidFill>
                <a:latin typeface="+mn-lt"/>
              </a:rPr>
              <a:t>, </a:t>
            </a:r>
            <a:r>
              <a:rPr lang="en-US" sz="1800" dirty="0" err="1">
                <a:solidFill>
                  <a:schemeClr val="tx1"/>
                </a:solidFill>
                <a:latin typeface="+mn-lt"/>
              </a:rPr>
              <a:t>syyteoikeus</a:t>
            </a:r>
            <a:r>
              <a:rPr lang="en-US" sz="1800" dirty="0">
                <a:solidFill>
                  <a:schemeClr val="tx1"/>
                </a:solidFill>
                <a:latin typeface="+mn-lt"/>
              </a:rPr>
              <a:t> </a:t>
            </a:r>
            <a:r>
              <a:rPr lang="en-US" sz="1800" dirty="0" err="1">
                <a:solidFill>
                  <a:schemeClr val="tx1"/>
                </a:solidFill>
                <a:latin typeface="+mn-lt"/>
              </a:rPr>
              <a:t>vanhentunut</a:t>
            </a:r>
            <a:r>
              <a:rPr lang="en-US" sz="1800" dirty="0">
                <a:solidFill>
                  <a:schemeClr val="tx1"/>
                </a:solidFill>
                <a:latin typeface="+mn-lt"/>
              </a:rPr>
              <a:t>, jo </a:t>
            </a:r>
            <a:r>
              <a:rPr lang="en-US" sz="1800" dirty="0" err="1">
                <a:solidFill>
                  <a:schemeClr val="tx1"/>
                </a:solidFill>
                <a:latin typeface="+mn-lt"/>
              </a:rPr>
              <a:t>ratkaistu</a:t>
            </a:r>
            <a:r>
              <a:rPr lang="en-US" sz="1800" dirty="0">
                <a:solidFill>
                  <a:schemeClr val="tx1"/>
                </a:solidFill>
                <a:latin typeface="+mn-lt"/>
              </a:rPr>
              <a:t> </a:t>
            </a:r>
            <a:r>
              <a:rPr lang="en-US" sz="1800" dirty="0" err="1">
                <a:solidFill>
                  <a:schemeClr val="tx1"/>
                </a:solidFill>
                <a:latin typeface="+mn-lt"/>
              </a:rPr>
              <a:t>lopullisesti</a:t>
            </a:r>
            <a:r>
              <a:rPr lang="en-US" sz="1800" dirty="0">
                <a:solidFill>
                  <a:schemeClr val="tx1"/>
                </a:solidFill>
                <a:latin typeface="+mn-lt"/>
              </a:rPr>
              <a:t>, </a:t>
            </a:r>
            <a:r>
              <a:rPr lang="en-US" sz="1800" dirty="0" err="1">
                <a:solidFill>
                  <a:schemeClr val="tx1"/>
                </a:solidFill>
                <a:latin typeface="+mn-lt"/>
              </a:rPr>
              <a:t>ei</a:t>
            </a:r>
            <a:r>
              <a:rPr lang="en-US" sz="1800" dirty="0">
                <a:solidFill>
                  <a:schemeClr val="tx1"/>
                </a:solidFill>
                <a:latin typeface="+mn-lt"/>
              </a:rPr>
              <a:t> </a:t>
            </a:r>
            <a:r>
              <a:rPr lang="en-US" sz="1800" dirty="0" err="1">
                <a:solidFill>
                  <a:schemeClr val="tx1"/>
                </a:solidFill>
                <a:latin typeface="+mn-lt"/>
              </a:rPr>
              <a:t>näyttöä</a:t>
            </a:r>
            <a:r>
              <a:rPr lang="en-US" sz="1800" dirty="0">
                <a:solidFill>
                  <a:schemeClr val="tx1"/>
                </a:solidFill>
                <a:latin typeface="+mn-lt"/>
              </a:rPr>
              <a:t>);</a:t>
            </a:r>
          </a:p>
          <a:p>
            <a:r>
              <a:rPr lang="en-US" sz="1800" dirty="0">
                <a:solidFill>
                  <a:schemeClr val="tx1"/>
                </a:solidFill>
                <a:latin typeface="+mn-lt"/>
              </a:rPr>
              <a:t>(c) </a:t>
            </a:r>
            <a:r>
              <a:rPr lang="en-US" sz="1800" dirty="0" err="1">
                <a:solidFill>
                  <a:schemeClr val="tx1"/>
                </a:solidFill>
                <a:latin typeface="+mn-lt"/>
              </a:rPr>
              <a:t>Yksinkertaistettujen</a:t>
            </a:r>
            <a:r>
              <a:rPr lang="en-US" sz="1800" dirty="0">
                <a:solidFill>
                  <a:schemeClr val="tx1"/>
                </a:solidFill>
                <a:latin typeface="+mn-lt"/>
              </a:rPr>
              <a:t> </a:t>
            </a:r>
            <a:r>
              <a:rPr lang="en-US" sz="1800" dirty="0" err="1">
                <a:solidFill>
                  <a:schemeClr val="tx1"/>
                </a:solidFill>
                <a:latin typeface="+mn-lt"/>
              </a:rPr>
              <a:t>syyttämismenettelyjen</a:t>
            </a:r>
            <a:r>
              <a:rPr lang="en-US" sz="1800" dirty="0">
                <a:solidFill>
                  <a:schemeClr val="tx1"/>
                </a:solidFill>
                <a:latin typeface="+mn-lt"/>
              </a:rPr>
              <a:t> </a:t>
            </a:r>
            <a:r>
              <a:rPr lang="en-US" sz="1800" dirty="0" err="1">
                <a:solidFill>
                  <a:schemeClr val="tx1"/>
                </a:solidFill>
                <a:latin typeface="+mn-lt"/>
              </a:rPr>
              <a:t>soveltaminen</a:t>
            </a:r>
            <a:r>
              <a:rPr lang="en-US" sz="1800" dirty="0">
                <a:solidFill>
                  <a:schemeClr val="tx1"/>
                </a:solidFill>
                <a:latin typeface="+mn-lt"/>
              </a:rPr>
              <a:t> ja </a:t>
            </a:r>
            <a:r>
              <a:rPr lang="en-US" sz="1800" dirty="0" err="1">
                <a:solidFill>
                  <a:schemeClr val="tx1"/>
                </a:solidFill>
                <a:latin typeface="+mn-lt"/>
              </a:rPr>
              <a:t>EDP:n</a:t>
            </a:r>
            <a:r>
              <a:rPr lang="en-US" sz="1800" dirty="0">
                <a:solidFill>
                  <a:schemeClr val="tx1"/>
                </a:solidFill>
                <a:latin typeface="+mn-lt"/>
              </a:rPr>
              <a:t> </a:t>
            </a:r>
            <a:r>
              <a:rPr lang="en-US" sz="1800" dirty="0" err="1">
                <a:solidFill>
                  <a:schemeClr val="tx1"/>
                </a:solidFill>
                <a:latin typeface="+mn-lt"/>
              </a:rPr>
              <a:t>ohjeistaminen</a:t>
            </a:r>
            <a:r>
              <a:rPr lang="en-US" sz="1800" dirty="0">
                <a:solidFill>
                  <a:schemeClr val="tx1"/>
                </a:solidFill>
                <a:latin typeface="+mn-lt"/>
              </a:rPr>
              <a:t> </a:t>
            </a:r>
            <a:r>
              <a:rPr lang="en-US" sz="1800" dirty="0" err="1">
                <a:solidFill>
                  <a:schemeClr val="tx1"/>
                </a:solidFill>
                <a:latin typeface="+mn-lt"/>
              </a:rPr>
              <a:t>toteuttamaan</a:t>
            </a:r>
            <a:r>
              <a:rPr lang="en-US" sz="1800" dirty="0">
                <a:solidFill>
                  <a:schemeClr val="tx1"/>
                </a:solidFill>
                <a:latin typeface="+mn-lt"/>
              </a:rPr>
              <a:t> ne </a:t>
            </a:r>
            <a:r>
              <a:rPr lang="en-US" sz="1800" dirty="0" err="1">
                <a:solidFill>
                  <a:schemeClr val="tx1"/>
                </a:solidFill>
                <a:latin typeface="+mn-lt"/>
              </a:rPr>
              <a:t>asian</a:t>
            </a:r>
            <a:r>
              <a:rPr lang="en-US" sz="1800" dirty="0">
                <a:solidFill>
                  <a:schemeClr val="tx1"/>
                </a:solidFill>
                <a:latin typeface="+mn-lt"/>
              </a:rPr>
              <a:t> </a:t>
            </a:r>
            <a:r>
              <a:rPr lang="en-US" sz="1800" dirty="0" err="1">
                <a:solidFill>
                  <a:schemeClr val="tx1"/>
                </a:solidFill>
                <a:latin typeface="+mn-lt"/>
              </a:rPr>
              <a:t>päättämiseksi</a:t>
            </a:r>
            <a:r>
              <a:rPr lang="en-US" sz="1800" dirty="0">
                <a:solidFill>
                  <a:schemeClr val="tx1"/>
                </a:solidFill>
                <a:latin typeface="+mn-lt"/>
              </a:rPr>
              <a:t> </a:t>
            </a:r>
            <a:r>
              <a:rPr lang="en-US" sz="1800" dirty="0" err="1">
                <a:solidFill>
                  <a:schemeClr val="tx1"/>
                </a:solidFill>
                <a:latin typeface="+mn-lt"/>
              </a:rPr>
              <a:t>lopullisesti</a:t>
            </a:r>
            <a:r>
              <a:rPr lang="en-US" sz="1800" dirty="0">
                <a:solidFill>
                  <a:schemeClr val="tx1"/>
                </a:solidFill>
                <a:latin typeface="+mn-lt"/>
              </a:rPr>
              <a:t> (Art. 40);</a:t>
            </a:r>
          </a:p>
          <a:p>
            <a:r>
              <a:rPr lang="en-US" sz="1800" dirty="0">
                <a:solidFill>
                  <a:schemeClr val="tx1"/>
                </a:solidFill>
                <a:latin typeface="+mn-lt"/>
              </a:rPr>
              <a:t>(d) Asian </a:t>
            </a:r>
            <a:r>
              <a:rPr lang="en-US" sz="1800" b="1" dirty="0" err="1">
                <a:solidFill>
                  <a:schemeClr val="tx1"/>
                </a:solidFill>
                <a:latin typeface="+mn-lt"/>
              </a:rPr>
              <a:t>siirtäminen</a:t>
            </a:r>
            <a:r>
              <a:rPr lang="en-US" sz="1800" b="1" dirty="0">
                <a:solidFill>
                  <a:schemeClr val="tx1"/>
                </a:solidFill>
                <a:latin typeface="+mn-lt"/>
              </a:rPr>
              <a:t> </a:t>
            </a:r>
            <a:r>
              <a:rPr lang="en-US" sz="1800" b="1" dirty="0" err="1">
                <a:solidFill>
                  <a:schemeClr val="tx1"/>
                </a:solidFill>
                <a:latin typeface="+mn-lt"/>
              </a:rPr>
              <a:t>kansallisille</a:t>
            </a:r>
            <a:r>
              <a:rPr lang="en-US" sz="1800" b="1" dirty="0">
                <a:solidFill>
                  <a:schemeClr val="tx1"/>
                </a:solidFill>
                <a:latin typeface="+mn-lt"/>
              </a:rPr>
              <a:t> </a:t>
            </a:r>
            <a:r>
              <a:rPr lang="en-US" sz="1800" b="1" dirty="0" err="1">
                <a:solidFill>
                  <a:schemeClr val="tx1"/>
                </a:solidFill>
                <a:latin typeface="+mn-lt"/>
              </a:rPr>
              <a:t>viranomaisille</a:t>
            </a:r>
            <a:r>
              <a:rPr lang="en-US" sz="1800" b="1" dirty="0">
                <a:solidFill>
                  <a:schemeClr val="tx1"/>
                </a:solidFill>
                <a:latin typeface="+mn-lt"/>
              </a:rPr>
              <a:t> </a:t>
            </a:r>
            <a:r>
              <a:rPr lang="en-US" sz="1800" dirty="0">
                <a:solidFill>
                  <a:schemeClr val="tx1"/>
                </a:solidFill>
                <a:latin typeface="+mn-lt"/>
              </a:rPr>
              <a:t>(</a:t>
            </a:r>
            <a:r>
              <a:rPr lang="en-US" sz="1800" dirty="0" err="1">
                <a:solidFill>
                  <a:schemeClr val="tx1"/>
                </a:solidFill>
                <a:latin typeface="+mn-lt"/>
              </a:rPr>
              <a:t>ei</a:t>
            </a:r>
            <a:r>
              <a:rPr lang="en-US" sz="1800" dirty="0">
                <a:solidFill>
                  <a:schemeClr val="tx1"/>
                </a:solidFill>
                <a:latin typeface="+mn-lt"/>
              </a:rPr>
              <a:t> EPPO-</a:t>
            </a:r>
            <a:r>
              <a:rPr lang="en-US" sz="1800" dirty="0" err="1">
                <a:solidFill>
                  <a:schemeClr val="tx1"/>
                </a:solidFill>
                <a:latin typeface="+mn-lt"/>
              </a:rPr>
              <a:t>rikos</a:t>
            </a:r>
            <a:r>
              <a:rPr lang="en-US" sz="1800" dirty="0">
                <a:solidFill>
                  <a:schemeClr val="tx1"/>
                </a:solidFill>
                <a:latin typeface="+mn-lt"/>
              </a:rPr>
              <a:t> 34(1), </a:t>
            </a:r>
            <a:r>
              <a:rPr lang="en-US" sz="1800" dirty="0" err="1">
                <a:solidFill>
                  <a:schemeClr val="tx1"/>
                </a:solidFill>
                <a:latin typeface="+mn-lt"/>
              </a:rPr>
              <a:t>vahinko</a:t>
            </a:r>
            <a:r>
              <a:rPr lang="en-US" sz="1800" dirty="0">
                <a:solidFill>
                  <a:schemeClr val="tx1"/>
                </a:solidFill>
                <a:latin typeface="+mn-lt"/>
              </a:rPr>
              <a:t> alle 10.000 25(2), </a:t>
            </a:r>
            <a:r>
              <a:rPr lang="en-US" sz="1800" dirty="0" err="1">
                <a:solidFill>
                  <a:schemeClr val="tx1"/>
                </a:solidFill>
                <a:latin typeface="+mn-lt"/>
              </a:rPr>
              <a:t>teon</a:t>
            </a:r>
            <a:r>
              <a:rPr lang="en-US" sz="1800" dirty="0">
                <a:solidFill>
                  <a:schemeClr val="tx1"/>
                </a:solidFill>
                <a:latin typeface="+mn-lt"/>
              </a:rPr>
              <a:t> </a:t>
            </a:r>
            <a:r>
              <a:rPr lang="en-US" sz="1800" dirty="0" err="1">
                <a:solidFill>
                  <a:schemeClr val="tx1"/>
                </a:solidFill>
                <a:latin typeface="+mn-lt"/>
              </a:rPr>
              <a:t>vakavuus</a:t>
            </a:r>
            <a:r>
              <a:rPr lang="en-US" sz="1800" dirty="0">
                <a:solidFill>
                  <a:schemeClr val="tx1"/>
                </a:solidFill>
                <a:latin typeface="+mn-lt"/>
              </a:rPr>
              <a:t> 25(3) toimivaltariita25(6);</a:t>
            </a:r>
          </a:p>
          <a:p>
            <a:pPr marL="0" indent="0">
              <a:buNone/>
            </a:pPr>
            <a:r>
              <a:rPr lang="en-US" sz="1800" dirty="0" err="1">
                <a:solidFill>
                  <a:schemeClr val="tx1"/>
                </a:solidFill>
                <a:latin typeface="+mn-lt"/>
              </a:rPr>
              <a:t>Artikla</a:t>
            </a:r>
            <a:r>
              <a:rPr lang="en-US" sz="1800" dirty="0">
                <a:solidFill>
                  <a:schemeClr val="tx1"/>
                </a:solidFill>
                <a:latin typeface="+mn-lt"/>
              </a:rPr>
              <a:t> 35(1): “</a:t>
            </a:r>
            <a:r>
              <a:rPr lang="en-US" sz="1800" dirty="0" err="1">
                <a:solidFill>
                  <a:schemeClr val="tx1"/>
                </a:solidFill>
                <a:latin typeface="+mn-lt"/>
              </a:rPr>
              <a:t>Kun</a:t>
            </a:r>
            <a:r>
              <a:rPr lang="en-US" sz="1800" dirty="0">
                <a:solidFill>
                  <a:schemeClr val="tx1"/>
                </a:solidFill>
                <a:latin typeface="+mn-lt"/>
              </a:rPr>
              <a:t> </a:t>
            </a:r>
            <a:r>
              <a:rPr lang="en-US" sz="1800" b="1" dirty="0" err="1">
                <a:solidFill>
                  <a:schemeClr val="tx1"/>
                </a:solidFill>
                <a:latin typeface="+mn-lt"/>
              </a:rPr>
              <a:t>asiaa</a:t>
            </a:r>
            <a:r>
              <a:rPr lang="en-US" sz="1800" b="1" dirty="0">
                <a:solidFill>
                  <a:schemeClr val="tx1"/>
                </a:solidFill>
                <a:latin typeface="+mn-lt"/>
              </a:rPr>
              <a:t> </a:t>
            </a:r>
            <a:r>
              <a:rPr lang="en-US" sz="1800" b="1" dirty="0" err="1">
                <a:solidFill>
                  <a:schemeClr val="tx1"/>
                </a:solidFill>
                <a:latin typeface="+mn-lt"/>
              </a:rPr>
              <a:t>käsittelevä</a:t>
            </a:r>
            <a:r>
              <a:rPr lang="en-US" sz="1800" b="1" dirty="0">
                <a:solidFill>
                  <a:schemeClr val="tx1"/>
                </a:solidFill>
                <a:latin typeface="+mn-lt"/>
              </a:rPr>
              <a:t> EDP </a:t>
            </a:r>
            <a:r>
              <a:rPr lang="en-US" sz="1800" b="1" dirty="0" err="1">
                <a:solidFill>
                  <a:schemeClr val="tx1"/>
                </a:solidFill>
                <a:latin typeface="+mn-lt"/>
              </a:rPr>
              <a:t>katsoo</a:t>
            </a:r>
            <a:r>
              <a:rPr lang="en-US" sz="1800" b="1" dirty="0">
                <a:solidFill>
                  <a:schemeClr val="tx1"/>
                </a:solidFill>
                <a:latin typeface="+mn-lt"/>
              </a:rPr>
              <a:t>, </a:t>
            </a:r>
            <a:r>
              <a:rPr lang="en-US" sz="1800" b="1" dirty="0" err="1">
                <a:solidFill>
                  <a:schemeClr val="tx1"/>
                </a:solidFill>
                <a:latin typeface="+mn-lt"/>
              </a:rPr>
              <a:t>että</a:t>
            </a:r>
            <a:r>
              <a:rPr lang="en-US" sz="1800" b="1" dirty="0">
                <a:solidFill>
                  <a:schemeClr val="tx1"/>
                </a:solidFill>
                <a:latin typeface="+mn-lt"/>
              </a:rPr>
              <a:t> </a:t>
            </a:r>
            <a:r>
              <a:rPr lang="en-US" sz="1800" b="1" dirty="0" err="1">
                <a:solidFill>
                  <a:schemeClr val="tx1"/>
                </a:solidFill>
                <a:latin typeface="+mn-lt"/>
              </a:rPr>
              <a:t>tutkinta</a:t>
            </a:r>
            <a:r>
              <a:rPr lang="en-US" sz="1800" b="1" dirty="0">
                <a:solidFill>
                  <a:schemeClr val="tx1"/>
                </a:solidFill>
                <a:latin typeface="+mn-lt"/>
              </a:rPr>
              <a:t> on </a:t>
            </a:r>
            <a:r>
              <a:rPr lang="en-US" sz="1800" b="1" dirty="0" err="1">
                <a:solidFill>
                  <a:schemeClr val="tx1"/>
                </a:solidFill>
                <a:latin typeface="+mn-lt"/>
              </a:rPr>
              <a:t>saatettu</a:t>
            </a:r>
            <a:r>
              <a:rPr lang="en-US" sz="1800" b="1" dirty="0">
                <a:solidFill>
                  <a:schemeClr val="tx1"/>
                </a:solidFill>
                <a:latin typeface="+mn-lt"/>
              </a:rPr>
              <a:t> </a:t>
            </a:r>
            <a:r>
              <a:rPr lang="en-US" sz="1800" b="1" dirty="0" err="1">
                <a:solidFill>
                  <a:schemeClr val="tx1"/>
                </a:solidFill>
                <a:latin typeface="+mn-lt"/>
              </a:rPr>
              <a:t>päätökseen</a:t>
            </a:r>
            <a:r>
              <a:rPr lang="en-US" sz="1800" dirty="0">
                <a:solidFill>
                  <a:schemeClr val="tx1"/>
                </a:solidFill>
                <a:latin typeface="+mn-lt"/>
              </a:rPr>
              <a:t>, </a:t>
            </a:r>
            <a:r>
              <a:rPr lang="en-US" sz="1800" dirty="0" err="1">
                <a:solidFill>
                  <a:schemeClr val="tx1"/>
                </a:solidFill>
                <a:latin typeface="+mn-lt"/>
              </a:rPr>
              <a:t>hän</a:t>
            </a:r>
            <a:r>
              <a:rPr lang="en-US" sz="1800" dirty="0">
                <a:solidFill>
                  <a:schemeClr val="tx1"/>
                </a:solidFill>
                <a:latin typeface="+mn-lt"/>
              </a:rPr>
              <a:t> </a:t>
            </a:r>
            <a:r>
              <a:rPr lang="en-US" sz="1800" dirty="0" err="1">
                <a:solidFill>
                  <a:schemeClr val="tx1"/>
                </a:solidFill>
                <a:latin typeface="+mn-lt"/>
              </a:rPr>
              <a:t>toimittaa</a:t>
            </a:r>
            <a:r>
              <a:rPr lang="en-US" sz="1800" dirty="0">
                <a:solidFill>
                  <a:schemeClr val="tx1"/>
                </a:solidFill>
                <a:latin typeface="+mn-lt"/>
              </a:rPr>
              <a:t> </a:t>
            </a:r>
            <a:r>
              <a:rPr lang="en-US" sz="1800" dirty="0" err="1">
                <a:solidFill>
                  <a:schemeClr val="tx1"/>
                </a:solidFill>
                <a:latin typeface="+mn-lt"/>
              </a:rPr>
              <a:t>valvovalle</a:t>
            </a:r>
            <a:r>
              <a:rPr lang="en-US" sz="1800" dirty="0">
                <a:solidFill>
                  <a:schemeClr val="tx1"/>
                </a:solidFill>
                <a:latin typeface="+mn-lt"/>
              </a:rPr>
              <a:t> </a:t>
            </a:r>
            <a:r>
              <a:rPr lang="en-US" sz="1800" dirty="0" err="1">
                <a:solidFill>
                  <a:schemeClr val="tx1"/>
                </a:solidFill>
                <a:latin typeface="+mn-lt"/>
              </a:rPr>
              <a:t>EP:lle</a:t>
            </a:r>
            <a:r>
              <a:rPr lang="en-US" sz="1800" dirty="0">
                <a:solidFill>
                  <a:schemeClr val="tx1"/>
                </a:solidFill>
                <a:latin typeface="+mn-lt"/>
              </a:rPr>
              <a:t> </a:t>
            </a:r>
            <a:r>
              <a:rPr lang="en-US" sz="1800" dirty="0" err="1">
                <a:solidFill>
                  <a:schemeClr val="tx1"/>
                </a:solidFill>
                <a:latin typeface="+mn-lt"/>
              </a:rPr>
              <a:t>kertomuksen</a:t>
            </a:r>
            <a:r>
              <a:rPr lang="en-US" sz="1800" dirty="0">
                <a:solidFill>
                  <a:schemeClr val="tx1"/>
                </a:solidFill>
                <a:latin typeface="+mn-lt"/>
              </a:rPr>
              <a:t>, </a:t>
            </a:r>
            <a:r>
              <a:rPr lang="en-US" sz="1800" dirty="0" err="1">
                <a:solidFill>
                  <a:schemeClr val="tx1"/>
                </a:solidFill>
                <a:latin typeface="+mn-lt"/>
              </a:rPr>
              <a:t>jossa</a:t>
            </a:r>
            <a:r>
              <a:rPr lang="en-US" sz="1800" dirty="0">
                <a:solidFill>
                  <a:schemeClr val="tx1"/>
                </a:solidFill>
                <a:latin typeface="+mn-lt"/>
              </a:rPr>
              <a:t> on </a:t>
            </a:r>
            <a:r>
              <a:rPr lang="en-US" sz="1800" dirty="0" err="1">
                <a:solidFill>
                  <a:schemeClr val="tx1"/>
                </a:solidFill>
                <a:latin typeface="+mn-lt"/>
              </a:rPr>
              <a:t>yhteenveto</a:t>
            </a:r>
            <a:r>
              <a:rPr lang="en-US" sz="1800" dirty="0">
                <a:solidFill>
                  <a:schemeClr val="tx1"/>
                </a:solidFill>
                <a:latin typeface="+mn-lt"/>
              </a:rPr>
              <a:t> </a:t>
            </a:r>
            <a:r>
              <a:rPr lang="en-US" sz="1800" dirty="0" err="1">
                <a:solidFill>
                  <a:schemeClr val="tx1"/>
                </a:solidFill>
                <a:latin typeface="+mn-lt"/>
              </a:rPr>
              <a:t>asiasta</a:t>
            </a:r>
            <a:r>
              <a:rPr lang="en-US" sz="1800" dirty="0">
                <a:solidFill>
                  <a:schemeClr val="tx1"/>
                </a:solidFill>
                <a:latin typeface="+mn-lt"/>
              </a:rPr>
              <a:t> </a:t>
            </a:r>
            <a:r>
              <a:rPr lang="en-US" sz="1800" dirty="0" err="1">
                <a:solidFill>
                  <a:schemeClr val="tx1"/>
                </a:solidFill>
                <a:latin typeface="+mn-lt"/>
              </a:rPr>
              <a:t>sekä</a:t>
            </a:r>
            <a:r>
              <a:rPr lang="en-US" sz="1800" dirty="0">
                <a:solidFill>
                  <a:schemeClr val="tx1"/>
                </a:solidFill>
                <a:latin typeface="+mn-lt"/>
              </a:rPr>
              <a:t> </a:t>
            </a:r>
            <a:r>
              <a:rPr lang="en-US" sz="1800" dirty="0" err="1">
                <a:solidFill>
                  <a:schemeClr val="tx1"/>
                </a:solidFill>
                <a:latin typeface="+mn-lt"/>
              </a:rPr>
              <a:t>ehdotus</a:t>
            </a:r>
            <a:r>
              <a:rPr lang="en-US" sz="1800" dirty="0">
                <a:solidFill>
                  <a:schemeClr val="tx1"/>
                </a:solidFill>
                <a:latin typeface="+mn-lt"/>
              </a:rPr>
              <a:t> </a:t>
            </a:r>
            <a:r>
              <a:rPr lang="en-US" sz="1800" dirty="0" err="1">
                <a:solidFill>
                  <a:schemeClr val="tx1"/>
                </a:solidFill>
                <a:latin typeface="+mn-lt"/>
              </a:rPr>
              <a:t>päätökseksi</a:t>
            </a:r>
            <a:r>
              <a:rPr lang="en-US" sz="1800" dirty="0">
                <a:solidFill>
                  <a:schemeClr val="tx1"/>
                </a:solidFill>
                <a:latin typeface="+mn-lt"/>
              </a:rPr>
              <a:t> </a:t>
            </a:r>
            <a:r>
              <a:rPr lang="en-US" sz="1800" dirty="0" err="1">
                <a:solidFill>
                  <a:schemeClr val="tx1"/>
                </a:solidFill>
                <a:latin typeface="+mn-lt"/>
              </a:rPr>
              <a:t>siitä</a:t>
            </a:r>
            <a:r>
              <a:rPr lang="en-US" sz="1800" dirty="0">
                <a:solidFill>
                  <a:schemeClr val="tx1"/>
                </a:solidFill>
                <a:latin typeface="+mn-lt"/>
              </a:rPr>
              <a:t>, </a:t>
            </a:r>
            <a:r>
              <a:rPr lang="en-US" sz="1800" dirty="0" err="1">
                <a:solidFill>
                  <a:schemeClr val="tx1"/>
                </a:solidFill>
                <a:latin typeface="+mn-lt"/>
              </a:rPr>
              <a:t>tulisiko</a:t>
            </a:r>
            <a:r>
              <a:rPr lang="en-US" sz="1800" dirty="0">
                <a:solidFill>
                  <a:schemeClr val="tx1"/>
                </a:solidFill>
                <a:latin typeface="+mn-lt"/>
              </a:rPr>
              <a:t> </a:t>
            </a:r>
            <a:r>
              <a:rPr lang="en-US" sz="1800" dirty="0" err="1">
                <a:solidFill>
                  <a:schemeClr val="tx1"/>
                </a:solidFill>
                <a:latin typeface="+mn-lt"/>
              </a:rPr>
              <a:t>asiassa</a:t>
            </a:r>
            <a:r>
              <a:rPr lang="en-US" sz="1800" dirty="0">
                <a:solidFill>
                  <a:schemeClr val="tx1"/>
                </a:solidFill>
                <a:latin typeface="+mn-lt"/>
              </a:rPr>
              <a:t> </a:t>
            </a:r>
            <a:r>
              <a:rPr lang="en-US" sz="1800" dirty="0" err="1">
                <a:solidFill>
                  <a:schemeClr val="tx1"/>
                </a:solidFill>
                <a:latin typeface="+mn-lt"/>
              </a:rPr>
              <a:t>nostaa</a:t>
            </a:r>
            <a:r>
              <a:rPr lang="en-US" sz="1800" dirty="0">
                <a:solidFill>
                  <a:schemeClr val="tx1"/>
                </a:solidFill>
                <a:latin typeface="+mn-lt"/>
              </a:rPr>
              <a:t> </a:t>
            </a:r>
            <a:r>
              <a:rPr lang="en-US" sz="1800" dirty="0" err="1">
                <a:solidFill>
                  <a:schemeClr val="tx1"/>
                </a:solidFill>
                <a:latin typeface="+mn-lt"/>
              </a:rPr>
              <a:t>syyte</a:t>
            </a:r>
            <a:r>
              <a:rPr lang="en-US" sz="1800" dirty="0">
                <a:solidFill>
                  <a:schemeClr val="tx1"/>
                </a:solidFill>
                <a:latin typeface="+mn-lt"/>
              </a:rPr>
              <a:t> </a:t>
            </a:r>
            <a:r>
              <a:rPr lang="en-US" sz="1800" dirty="0" err="1">
                <a:solidFill>
                  <a:schemeClr val="tx1"/>
                </a:solidFill>
                <a:latin typeface="+mn-lt"/>
              </a:rPr>
              <a:t>kansallisessa</a:t>
            </a:r>
            <a:r>
              <a:rPr lang="en-US" sz="1800" dirty="0">
                <a:solidFill>
                  <a:schemeClr val="tx1"/>
                </a:solidFill>
                <a:latin typeface="+mn-lt"/>
              </a:rPr>
              <a:t> </a:t>
            </a:r>
            <a:r>
              <a:rPr lang="en-US" sz="1800" dirty="0" err="1">
                <a:solidFill>
                  <a:schemeClr val="tx1"/>
                </a:solidFill>
                <a:latin typeface="+mn-lt"/>
              </a:rPr>
              <a:t>tuomioistuimessa</a:t>
            </a:r>
            <a:r>
              <a:rPr lang="en-US" sz="1800" dirty="0">
                <a:solidFill>
                  <a:schemeClr val="tx1"/>
                </a:solidFill>
                <a:latin typeface="+mn-lt"/>
              </a:rPr>
              <a:t> </a:t>
            </a:r>
            <a:r>
              <a:rPr lang="en-US" sz="1800" dirty="0" err="1">
                <a:solidFill>
                  <a:schemeClr val="tx1"/>
                </a:solidFill>
                <a:latin typeface="+mn-lt"/>
              </a:rPr>
              <a:t>vai</a:t>
            </a:r>
            <a:r>
              <a:rPr lang="en-US" sz="1800" dirty="0">
                <a:solidFill>
                  <a:schemeClr val="tx1"/>
                </a:solidFill>
                <a:latin typeface="+mn-lt"/>
              </a:rPr>
              <a:t> </a:t>
            </a:r>
            <a:r>
              <a:rPr lang="en-US" sz="1800" dirty="0" err="1">
                <a:solidFill>
                  <a:schemeClr val="tx1"/>
                </a:solidFill>
                <a:latin typeface="+mn-lt"/>
              </a:rPr>
              <a:t>harkita</a:t>
            </a:r>
            <a:r>
              <a:rPr lang="en-US" sz="1800" dirty="0">
                <a:solidFill>
                  <a:schemeClr val="tx1"/>
                </a:solidFill>
                <a:latin typeface="+mn-lt"/>
              </a:rPr>
              <a:t> </a:t>
            </a:r>
            <a:r>
              <a:rPr lang="en-US" sz="1800" dirty="0" err="1">
                <a:solidFill>
                  <a:schemeClr val="tx1"/>
                </a:solidFill>
                <a:latin typeface="+mn-lt"/>
              </a:rPr>
              <a:t>asian</a:t>
            </a:r>
            <a:r>
              <a:rPr lang="en-US" sz="1800" dirty="0">
                <a:solidFill>
                  <a:schemeClr val="tx1"/>
                </a:solidFill>
                <a:latin typeface="+mn-lt"/>
              </a:rPr>
              <a:t> </a:t>
            </a:r>
            <a:r>
              <a:rPr lang="en-US" sz="1800" dirty="0" err="1">
                <a:solidFill>
                  <a:schemeClr val="tx1"/>
                </a:solidFill>
                <a:latin typeface="+mn-lt"/>
              </a:rPr>
              <a:t>siirtämistä</a:t>
            </a:r>
            <a:r>
              <a:rPr lang="en-US" sz="1800" dirty="0">
                <a:solidFill>
                  <a:schemeClr val="tx1"/>
                </a:solidFill>
                <a:latin typeface="+mn-lt"/>
              </a:rPr>
              <a:t>, </a:t>
            </a:r>
            <a:r>
              <a:rPr lang="en-US" sz="1800" dirty="0" err="1">
                <a:solidFill>
                  <a:schemeClr val="tx1"/>
                </a:solidFill>
                <a:latin typeface="+mn-lt"/>
              </a:rPr>
              <a:t>sen</a:t>
            </a:r>
            <a:r>
              <a:rPr lang="en-US" sz="1800" dirty="0">
                <a:solidFill>
                  <a:schemeClr val="tx1"/>
                </a:solidFill>
                <a:latin typeface="+mn-lt"/>
              </a:rPr>
              <a:t> </a:t>
            </a:r>
            <a:r>
              <a:rPr lang="en-US" sz="1800" dirty="0" err="1">
                <a:solidFill>
                  <a:schemeClr val="tx1"/>
                </a:solidFill>
                <a:latin typeface="+mn-lt"/>
              </a:rPr>
              <a:t>käsittelyn</a:t>
            </a:r>
            <a:r>
              <a:rPr lang="en-US" sz="1800" dirty="0">
                <a:solidFill>
                  <a:schemeClr val="tx1"/>
                </a:solidFill>
                <a:latin typeface="+mn-lt"/>
              </a:rPr>
              <a:t> </a:t>
            </a:r>
            <a:r>
              <a:rPr lang="en-US" sz="1800" dirty="0" err="1">
                <a:solidFill>
                  <a:schemeClr val="tx1"/>
                </a:solidFill>
                <a:latin typeface="+mn-lt"/>
              </a:rPr>
              <a:t>lopettamista</a:t>
            </a:r>
            <a:r>
              <a:rPr lang="en-US" sz="1800" dirty="0">
                <a:solidFill>
                  <a:schemeClr val="tx1"/>
                </a:solidFill>
                <a:latin typeface="+mn-lt"/>
              </a:rPr>
              <a:t> tai </a:t>
            </a:r>
            <a:r>
              <a:rPr lang="en-US" sz="1800" dirty="0" err="1">
                <a:solidFill>
                  <a:schemeClr val="tx1"/>
                </a:solidFill>
                <a:latin typeface="+mn-lt"/>
              </a:rPr>
              <a:t>yksinkertaistettuja</a:t>
            </a:r>
            <a:r>
              <a:rPr lang="en-US" sz="1800" dirty="0">
                <a:solidFill>
                  <a:schemeClr val="tx1"/>
                </a:solidFill>
                <a:latin typeface="+mn-lt"/>
              </a:rPr>
              <a:t> </a:t>
            </a:r>
            <a:r>
              <a:rPr lang="en-US" sz="1800" dirty="0" err="1">
                <a:solidFill>
                  <a:schemeClr val="tx1"/>
                </a:solidFill>
                <a:latin typeface="+mn-lt"/>
              </a:rPr>
              <a:t>syyttämismenettelyjä</a:t>
            </a:r>
            <a:r>
              <a:rPr lang="en-US" sz="1800" dirty="0">
                <a:solidFill>
                  <a:schemeClr val="tx1"/>
                </a:solidFill>
                <a:latin typeface="+mn-lt"/>
              </a:rPr>
              <a:t> </a:t>
            </a:r>
            <a:r>
              <a:rPr lang="en-US" sz="1800" b="1" dirty="0">
                <a:solidFill>
                  <a:schemeClr val="tx1"/>
                </a:solidFill>
                <a:latin typeface="+mn-lt"/>
              </a:rPr>
              <a:t> </a:t>
            </a:r>
            <a:r>
              <a:rPr lang="en-US" sz="1800" dirty="0">
                <a:solidFill>
                  <a:schemeClr val="tx1"/>
                </a:solidFill>
                <a:latin typeface="+mn-lt"/>
              </a:rPr>
              <a:t>prosecution procedure (Art</a:t>
            </a:r>
            <a:r>
              <a:rPr lang="en-US" sz="1800" b="1" dirty="0">
                <a:solidFill>
                  <a:schemeClr val="tx1"/>
                </a:solidFill>
                <a:latin typeface="+mn-lt"/>
              </a:rPr>
              <a:t>.</a:t>
            </a:r>
            <a:r>
              <a:rPr lang="en-US" sz="1800" dirty="0">
                <a:solidFill>
                  <a:schemeClr val="tx1"/>
                </a:solidFill>
                <a:latin typeface="+mn-lt"/>
              </a:rPr>
              <a:t> 34, 39 or 40. …”.</a:t>
            </a:r>
          </a:p>
          <a:p>
            <a:pPr marL="0" indent="0">
              <a:buNone/>
            </a:pPr>
            <a:endParaRPr lang="en-US" sz="1800" dirty="0">
              <a:solidFill>
                <a:schemeClr val="tx1"/>
              </a:solidFill>
              <a:latin typeface="+mn-lt"/>
            </a:endParaRPr>
          </a:p>
          <a:p>
            <a:pPr marL="0" indent="0">
              <a:buNone/>
            </a:pPr>
            <a:endParaRPr lang="en-US" sz="1800" dirty="0">
              <a:solidFill>
                <a:prstClr val="black"/>
              </a:solidFill>
            </a:endParaRPr>
          </a:p>
        </p:txBody>
      </p:sp>
      <p:sp>
        <p:nvSpPr>
          <p:cNvPr id="5" name="Dia számának helye 4">
            <a:extLst>
              <a:ext uri="{FF2B5EF4-FFF2-40B4-BE49-F238E27FC236}">
                <a16:creationId xmlns:a16="http://schemas.microsoft.com/office/drawing/2014/main" id="{7D383FC2-BB0B-4F2E-877F-8B2918B354D6}"/>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91241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Gerade Verbindung 65"/>
          <p:cNvCxnSpPr/>
          <p:nvPr/>
        </p:nvCxnSpPr>
        <p:spPr>
          <a:xfrm>
            <a:off x="2167681" y="3666906"/>
            <a:ext cx="1765841"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692322" y="2805332"/>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EP DE</a:t>
            </a:r>
          </a:p>
        </p:txBody>
      </p:sp>
      <p:sp>
        <p:nvSpPr>
          <p:cNvPr id="4" name="Rechteck 3"/>
          <p:cNvSpPr/>
          <p:nvPr/>
        </p:nvSpPr>
        <p:spPr>
          <a:xfrm>
            <a:off x="4725609" y="1853446"/>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EP AT</a:t>
            </a:r>
          </a:p>
        </p:txBody>
      </p:sp>
      <p:sp>
        <p:nvSpPr>
          <p:cNvPr id="6" name="Rechteck 5"/>
          <p:cNvSpPr/>
          <p:nvPr/>
        </p:nvSpPr>
        <p:spPr>
          <a:xfrm>
            <a:off x="5443450" y="3018834"/>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EP FR</a:t>
            </a:r>
          </a:p>
        </p:txBody>
      </p:sp>
      <p:sp>
        <p:nvSpPr>
          <p:cNvPr id="7" name="Rechteck 6"/>
          <p:cNvSpPr/>
          <p:nvPr/>
        </p:nvSpPr>
        <p:spPr>
          <a:xfrm>
            <a:off x="6801629" y="3018834"/>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EP IT</a:t>
            </a:r>
          </a:p>
        </p:txBody>
      </p:sp>
      <p:sp>
        <p:nvSpPr>
          <p:cNvPr id="8" name="Rechteck 7"/>
          <p:cNvSpPr/>
          <p:nvPr/>
        </p:nvSpPr>
        <p:spPr>
          <a:xfrm>
            <a:off x="6103268" y="1840956"/>
            <a:ext cx="936104" cy="64807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ECP </a:t>
            </a:r>
          </a:p>
        </p:txBody>
      </p:sp>
      <p:sp>
        <p:nvSpPr>
          <p:cNvPr id="9" name="Rechteck 8"/>
          <p:cNvSpPr/>
          <p:nvPr/>
        </p:nvSpPr>
        <p:spPr>
          <a:xfrm>
            <a:off x="7367344" y="1852460"/>
            <a:ext cx="936104" cy="634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EP EE</a:t>
            </a:r>
          </a:p>
        </p:txBody>
      </p:sp>
      <p:sp>
        <p:nvSpPr>
          <p:cNvPr id="10" name="Rechteck 9"/>
          <p:cNvSpPr/>
          <p:nvPr/>
        </p:nvSpPr>
        <p:spPr>
          <a:xfrm>
            <a:off x="2694069" y="4294908"/>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EDP DE</a:t>
            </a:r>
          </a:p>
        </p:txBody>
      </p:sp>
      <p:sp>
        <p:nvSpPr>
          <p:cNvPr id="11" name="Rechteck 10"/>
          <p:cNvSpPr/>
          <p:nvPr/>
        </p:nvSpPr>
        <p:spPr>
          <a:xfrm>
            <a:off x="4750761" y="4333292"/>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EDP FR</a:t>
            </a:r>
          </a:p>
        </p:txBody>
      </p:sp>
      <p:sp>
        <p:nvSpPr>
          <p:cNvPr id="12" name="Rechteck 11"/>
          <p:cNvSpPr/>
          <p:nvPr/>
        </p:nvSpPr>
        <p:spPr>
          <a:xfrm>
            <a:off x="6683929" y="4316272"/>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EDP IT</a:t>
            </a:r>
          </a:p>
        </p:txBody>
      </p:sp>
      <p:cxnSp>
        <p:nvCxnSpPr>
          <p:cNvPr id="26" name="Gerade Verbindung 25"/>
          <p:cNvCxnSpPr/>
          <p:nvPr/>
        </p:nvCxnSpPr>
        <p:spPr>
          <a:xfrm>
            <a:off x="2167680" y="1702620"/>
            <a:ext cx="7344816"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a:cxnSpLocks/>
          </p:cNvCxnSpPr>
          <p:nvPr/>
        </p:nvCxnSpPr>
        <p:spPr>
          <a:xfrm flipV="1">
            <a:off x="2241333" y="2627692"/>
            <a:ext cx="7264694" cy="110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2167680" y="1702620"/>
            <a:ext cx="0" cy="1964286"/>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9507900" y="1702620"/>
            <a:ext cx="4597" cy="93610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grpSp>
        <p:nvGrpSpPr>
          <p:cNvPr id="36" name="Gruppieren 35"/>
          <p:cNvGrpSpPr/>
          <p:nvPr/>
        </p:nvGrpSpPr>
        <p:grpSpPr>
          <a:xfrm>
            <a:off x="2421354" y="4078884"/>
            <a:ext cx="1540271" cy="2125976"/>
            <a:chOff x="899592" y="2996952"/>
            <a:chExt cx="1540271" cy="2125976"/>
          </a:xfrm>
        </p:grpSpPr>
        <p:cxnSp>
          <p:nvCxnSpPr>
            <p:cNvPr id="38" name="Gerade Verbindung 37"/>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89" name="Gerade Verbindung 88"/>
          <p:cNvCxnSpPr/>
          <p:nvPr/>
        </p:nvCxnSpPr>
        <p:spPr>
          <a:xfrm>
            <a:off x="1981200" y="1414588"/>
            <a:ext cx="784887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0" name="Gerade Verbindung 89"/>
          <p:cNvCxnSpPr/>
          <p:nvPr/>
        </p:nvCxnSpPr>
        <p:spPr>
          <a:xfrm>
            <a:off x="1989305" y="1414588"/>
            <a:ext cx="0" cy="374441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a:xfrm>
            <a:off x="9811185" y="1421254"/>
            <a:ext cx="0" cy="374441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a:xfrm>
            <a:off x="1989305" y="5159004"/>
            <a:ext cx="784887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9" name="Gerade Verbindung mit Pfeil 98"/>
          <p:cNvCxnSpPr>
            <a:endCxn id="2" idx="2"/>
          </p:cNvCxnSpPr>
          <p:nvPr/>
        </p:nvCxnSpPr>
        <p:spPr>
          <a:xfrm flipV="1">
            <a:off x="3149760" y="3453404"/>
            <a:ext cx="10615" cy="84150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23" name="Gerade Verbindung 122"/>
          <p:cNvCxnSpPr>
            <a:stCxn id="10" idx="3"/>
          </p:cNvCxnSpPr>
          <p:nvPr/>
        </p:nvCxnSpPr>
        <p:spPr>
          <a:xfrm>
            <a:off x="3630173" y="4618944"/>
            <a:ext cx="1095436"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0" name="Gerade Verbindung 129"/>
          <p:cNvCxnSpPr>
            <a:endCxn id="12" idx="1"/>
          </p:cNvCxnSpPr>
          <p:nvPr/>
        </p:nvCxnSpPr>
        <p:spPr>
          <a:xfrm>
            <a:off x="5699565" y="4635964"/>
            <a:ext cx="984364" cy="434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3" name="Rechteck 52"/>
          <p:cNvSpPr/>
          <p:nvPr/>
        </p:nvSpPr>
        <p:spPr>
          <a:xfrm>
            <a:off x="2681707" y="5345689"/>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Court DE</a:t>
            </a:r>
          </a:p>
        </p:txBody>
      </p:sp>
      <p:sp>
        <p:nvSpPr>
          <p:cNvPr id="20" name="Rechteck 19"/>
          <p:cNvSpPr/>
          <p:nvPr/>
        </p:nvSpPr>
        <p:spPr>
          <a:xfrm>
            <a:off x="8272827" y="5165671"/>
            <a:ext cx="1536485" cy="1001446"/>
          </a:xfrm>
          <a:prstGeom prst="rect">
            <a:avLst/>
          </a:prstGeom>
          <a:solidFill>
            <a:schemeClr val="bg1"/>
          </a:solid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a:ln>
                  <a:solidFill>
                    <a:schemeClr val="bg1"/>
                  </a:solidFill>
                </a:ln>
                <a:solidFill>
                  <a:schemeClr val="tx1"/>
                </a:solidFill>
              </a:rPr>
              <a:t>national </a:t>
            </a:r>
            <a:r>
              <a:rPr lang="en-US" sz="2800" b="1" dirty="0">
                <a:ln>
                  <a:solidFill>
                    <a:schemeClr val="bg1"/>
                  </a:solidFill>
                </a:ln>
                <a:solidFill>
                  <a:schemeClr val="tx1"/>
                </a:solidFill>
              </a:rPr>
              <a:t>level</a:t>
            </a:r>
          </a:p>
        </p:txBody>
      </p:sp>
      <p:sp>
        <p:nvSpPr>
          <p:cNvPr id="22" name="Rechteck 21"/>
          <p:cNvSpPr/>
          <p:nvPr/>
        </p:nvSpPr>
        <p:spPr>
          <a:xfrm>
            <a:off x="8247708" y="4075552"/>
            <a:ext cx="1565351" cy="1076788"/>
          </a:xfrm>
          <a:prstGeom prst="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3000" b="1" dirty="0">
              <a:solidFill>
                <a:srgbClr val="7030A0"/>
              </a:solidFill>
            </a:endParaRPr>
          </a:p>
          <a:p>
            <a:pPr algn="ctr"/>
            <a:r>
              <a:rPr lang="de-AT" sz="3000" b="1" dirty="0">
                <a:solidFill>
                  <a:srgbClr val="7030A0"/>
                </a:solidFill>
              </a:rPr>
              <a:t>EPPO</a:t>
            </a:r>
          </a:p>
          <a:p>
            <a:pPr algn="ctr"/>
            <a:endParaRPr lang="de-AT" sz="3000" b="1" dirty="0">
              <a:solidFill>
                <a:srgbClr val="7030A0"/>
              </a:solidFill>
            </a:endParaRPr>
          </a:p>
        </p:txBody>
      </p:sp>
      <p:cxnSp>
        <p:nvCxnSpPr>
          <p:cNvPr id="65" name="Gerade Verbindung 64"/>
          <p:cNvCxnSpPr/>
          <p:nvPr/>
        </p:nvCxnSpPr>
        <p:spPr>
          <a:xfrm>
            <a:off x="4003988" y="2730802"/>
            <a:ext cx="4597" cy="93610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V="1">
            <a:off x="5913741" y="2638297"/>
            <a:ext cx="1456" cy="33407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a:stCxn id="2" idx="3"/>
          </p:cNvCxnSpPr>
          <p:nvPr/>
        </p:nvCxnSpPr>
        <p:spPr>
          <a:xfrm flipV="1">
            <a:off x="3628427" y="2730802"/>
            <a:ext cx="1579731" cy="3985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5" name="Rechteck 54"/>
          <p:cNvSpPr/>
          <p:nvPr/>
        </p:nvSpPr>
        <p:spPr>
          <a:xfrm>
            <a:off x="2530697" y="1853447"/>
            <a:ext cx="1262846" cy="584775"/>
          </a:xfrm>
          <a:prstGeom prst="rect">
            <a:avLst/>
          </a:prstGeom>
        </p:spPr>
        <p:txBody>
          <a:bodyPr wrap="none">
            <a:spAutoFit/>
          </a:bodyPr>
          <a:lstStyle/>
          <a:p>
            <a:pPr algn="ctr"/>
            <a:r>
              <a:rPr lang="de-AT" sz="3200" b="1" dirty="0" err="1">
                <a:solidFill>
                  <a:srgbClr val="C00000"/>
                </a:solidFill>
              </a:rPr>
              <a:t>Jaosto</a:t>
            </a:r>
            <a:endParaRPr lang="de-AT" sz="3200" b="1" dirty="0">
              <a:solidFill>
                <a:srgbClr val="C00000"/>
              </a:solidFill>
            </a:endParaRPr>
          </a:p>
        </p:txBody>
      </p:sp>
      <p:sp>
        <p:nvSpPr>
          <p:cNvPr id="72" name="Rechteck 71"/>
          <p:cNvSpPr/>
          <p:nvPr/>
        </p:nvSpPr>
        <p:spPr>
          <a:xfrm>
            <a:off x="6694820" y="5338803"/>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Court  IT</a:t>
            </a:r>
          </a:p>
        </p:txBody>
      </p:sp>
      <p:sp>
        <p:nvSpPr>
          <p:cNvPr id="74" name="Rechteck 73"/>
          <p:cNvSpPr/>
          <p:nvPr/>
        </p:nvSpPr>
        <p:spPr>
          <a:xfrm>
            <a:off x="4740105" y="5338803"/>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Court FR</a:t>
            </a:r>
          </a:p>
        </p:txBody>
      </p:sp>
      <p:grpSp>
        <p:nvGrpSpPr>
          <p:cNvPr id="75" name="Gruppieren 74"/>
          <p:cNvGrpSpPr/>
          <p:nvPr/>
        </p:nvGrpSpPr>
        <p:grpSpPr>
          <a:xfrm>
            <a:off x="6395898" y="4105911"/>
            <a:ext cx="1540271" cy="2125976"/>
            <a:chOff x="899592" y="2996952"/>
            <a:chExt cx="1540271" cy="2125976"/>
          </a:xfrm>
        </p:grpSpPr>
        <p:cxnSp>
          <p:nvCxnSpPr>
            <p:cNvPr id="76" name="Gerade Verbindung 75"/>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Gerade Verbindung 77"/>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9" name="Gerade Verbindung 78"/>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1" name="Gruppieren 80"/>
          <p:cNvGrpSpPr/>
          <p:nvPr/>
        </p:nvGrpSpPr>
        <p:grpSpPr>
          <a:xfrm>
            <a:off x="4400791" y="4091716"/>
            <a:ext cx="1540271" cy="2125976"/>
            <a:chOff x="899592" y="2996952"/>
            <a:chExt cx="1540271" cy="2125976"/>
          </a:xfrm>
        </p:grpSpPr>
        <p:cxnSp>
          <p:nvCxnSpPr>
            <p:cNvPr id="83" name="Gerade Verbindung 82"/>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4" name="Gerade Verbindung 83"/>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5" name="Gerade Verbindung 84"/>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6" name="Gerade Verbindung 85"/>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1" name="Gerade Verbindung mit Pfeil 90"/>
          <p:cNvCxnSpPr/>
          <p:nvPr/>
        </p:nvCxnSpPr>
        <p:spPr>
          <a:xfrm flipV="1">
            <a:off x="5218814" y="3717032"/>
            <a:ext cx="621275" cy="61626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2" name="Gerade Verbindung mit Pfeil 91"/>
          <p:cNvCxnSpPr>
            <a:endCxn id="7" idx="2"/>
          </p:cNvCxnSpPr>
          <p:nvPr/>
        </p:nvCxnSpPr>
        <p:spPr>
          <a:xfrm flipV="1">
            <a:off x="7175431" y="3666906"/>
            <a:ext cx="94250" cy="62800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95" name="Titel 1"/>
          <p:cNvSpPr txBox="1">
            <a:spLocks/>
          </p:cNvSpPr>
          <p:nvPr/>
        </p:nvSpPr>
        <p:spPr>
          <a:xfrm>
            <a:off x="1981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err="1"/>
              <a:t>Tiedonkulku</a:t>
            </a:r>
            <a:r>
              <a:rPr lang="en-GB" b="1" dirty="0"/>
              <a:t> </a:t>
            </a:r>
            <a:r>
              <a:rPr lang="en-GB" b="1" dirty="0" err="1"/>
              <a:t>päätettäessä</a:t>
            </a:r>
            <a:r>
              <a:rPr lang="en-GB" b="1" dirty="0"/>
              <a:t> </a:t>
            </a:r>
            <a:r>
              <a:rPr lang="en-GB" b="1" dirty="0" err="1"/>
              <a:t>miten</a:t>
            </a:r>
            <a:r>
              <a:rPr lang="en-GB" b="1" dirty="0"/>
              <a:t> </a:t>
            </a:r>
          </a:p>
          <a:p>
            <a:r>
              <a:rPr lang="en-GB" b="1" dirty="0" err="1"/>
              <a:t>esitutkinta</a:t>
            </a:r>
            <a:r>
              <a:rPr lang="en-GB" b="1" dirty="0"/>
              <a:t> </a:t>
            </a:r>
            <a:r>
              <a:rPr lang="en-GB" b="1" dirty="0" err="1"/>
              <a:t>lopetetaan</a:t>
            </a:r>
            <a:endParaRPr lang="en-GB" b="1" dirty="0"/>
          </a:p>
        </p:txBody>
      </p:sp>
      <p:cxnSp>
        <p:nvCxnSpPr>
          <p:cNvPr id="105" name="Gerade Verbindung mit Pfeil 104"/>
          <p:cNvCxnSpPr/>
          <p:nvPr/>
        </p:nvCxnSpPr>
        <p:spPr>
          <a:xfrm flipV="1">
            <a:off x="7269681" y="2686078"/>
            <a:ext cx="1456" cy="33407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505CB409-4059-40E7-ADD3-AB02CCDDBC60}"/>
              </a:ext>
            </a:extLst>
          </p:cNvPr>
          <p:cNvSpPr/>
          <p:nvPr/>
        </p:nvSpPr>
        <p:spPr>
          <a:xfrm>
            <a:off x="10167917" y="2638723"/>
            <a:ext cx="1396545" cy="25269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u="sng" dirty="0" err="1"/>
              <a:t>Esimerkkivaltiot</a:t>
            </a:r>
            <a:endParaRPr lang="de-AT" dirty="0"/>
          </a:p>
        </p:txBody>
      </p:sp>
      <p:sp>
        <p:nvSpPr>
          <p:cNvPr id="5" name="Dia számának helye 4">
            <a:extLst>
              <a:ext uri="{FF2B5EF4-FFF2-40B4-BE49-F238E27FC236}">
                <a16:creationId xmlns:a16="http://schemas.microsoft.com/office/drawing/2014/main" id="{3FD2272F-C7D5-4AC8-BE45-D3E5DB680082}"/>
              </a:ext>
            </a:extLst>
          </p:cNvPr>
          <p:cNvSpPr>
            <a:spLocks noGrp="1"/>
          </p:cNvSpPr>
          <p:nvPr>
            <p:ph type="sldNum" sz="quarter" idx="12"/>
          </p:nvPr>
        </p:nvSpPr>
        <p:spPr/>
        <p:txBody>
          <a:bodyPr/>
          <a:lstStyle/>
          <a:p>
            <a:fld id="{BD6A5DC3-65FA-44A1-B227-31C7D26446A5}" type="slidenum">
              <a:rPr lang="de-DE" smtClean="0"/>
              <a:t>3</a:t>
            </a:fld>
            <a:endParaRPr lang="de-DE"/>
          </a:p>
        </p:txBody>
      </p:sp>
    </p:spTree>
    <p:extLst>
      <p:ext uri="{BB962C8B-B14F-4D97-AF65-F5344CB8AC3E}">
        <p14:creationId xmlns:p14="http://schemas.microsoft.com/office/powerpoint/2010/main" val="213720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n-US" dirty="0" err="1"/>
              <a:t>Artikla</a:t>
            </a:r>
            <a:r>
              <a:rPr lang="en-US" dirty="0"/>
              <a:t> 36 – </a:t>
            </a:r>
            <a:r>
              <a:rPr lang="en-GB" dirty="0" err="1"/>
              <a:t>Syyttäminen</a:t>
            </a:r>
            <a:r>
              <a:rPr lang="en-GB" dirty="0"/>
              <a:t> </a:t>
            </a:r>
            <a:r>
              <a:rPr lang="en-GB" dirty="0" err="1"/>
              <a:t>kansallisessa</a:t>
            </a:r>
            <a:r>
              <a:rPr lang="en-GB" dirty="0"/>
              <a:t> </a:t>
            </a:r>
            <a:r>
              <a:rPr lang="en-GB" dirty="0" err="1"/>
              <a:t>tuomioistuimessa</a:t>
            </a:r>
            <a:r>
              <a:rPr lang="en-GB" dirty="0"/>
              <a:t> </a:t>
            </a:r>
            <a:endParaRPr lang="de-DE" dirty="0"/>
          </a:p>
        </p:txBody>
      </p:sp>
      <p:sp>
        <p:nvSpPr>
          <p:cNvPr id="3" name="Inhaltsplatzhalter 2"/>
          <p:cNvSpPr>
            <a:spLocks noGrp="1"/>
          </p:cNvSpPr>
          <p:nvPr>
            <p:ph idx="1"/>
          </p:nvPr>
        </p:nvSpPr>
        <p:spPr>
          <a:xfrm>
            <a:off x="687848" y="1737360"/>
            <a:ext cx="9967452" cy="4434840"/>
          </a:xfrm>
        </p:spPr>
        <p:txBody>
          <a:bodyPr>
            <a:noAutofit/>
          </a:bodyPr>
          <a:lstStyle/>
          <a:p>
            <a:pPr marL="0" indent="0" algn="just">
              <a:buNone/>
            </a:pPr>
            <a:r>
              <a:rPr lang="en-US" sz="1800" dirty="0">
                <a:solidFill>
                  <a:schemeClr val="tx1"/>
                </a:solidFill>
                <a:latin typeface="+mn-lt"/>
              </a:rPr>
              <a:t>EPPO </a:t>
            </a:r>
            <a:r>
              <a:rPr lang="en-US" sz="1800" dirty="0" err="1">
                <a:solidFill>
                  <a:schemeClr val="tx1"/>
                </a:solidFill>
                <a:latin typeface="+mn-lt"/>
              </a:rPr>
              <a:t>Asetus</a:t>
            </a:r>
            <a:r>
              <a:rPr lang="en-US" sz="1800" dirty="0">
                <a:solidFill>
                  <a:schemeClr val="tx1"/>
                </a:solidFill>
                <a:latin typeface="+mn-lt"/>
              </a:rPr>
              <a:t> 13(1)</a:t>
            </a:r>
          </a:p>
          <a:p>
            <a:pPr marL="0" indent="0" algn="just">
              <a:buNone/>
            </a:pPr>
            <a:r>
              <a:rPr lang="en-US" sz="1800" dirty="0" err="1">
                <a:solidFill>
                  <a:schemeClr val="tx1"/>
                </a:solidFill>
                <a:latin typeface="+mn-lt"/>
              </a:rPr>
              <a:t>Kun</a:t>
            </a:r>
            <a:r>
              <a:rPr lang="en-US" sz="1800" dirty="0">
                <a:solidFill>
                  <a:schemeClr val="tx1"/>
                </a:solidFill>
                <a:latin typeface="+mn-lt"/>
              </a:rPr>
              <a:t> </a:t>
            </a:r>
            <a:r>
              <a:rPr lang="en-US" sz="1800" dirty="0" err="1">
                <a:solidFill>
                  <a:schemeClr val="tx1"/>
                </a:solidFill>
                <a:latin typeface="+mn-lt"/>
              </a:rPr>
              <a:t>valtuutettu</a:t>
            </a:r>
            <a:r>
              <a:rPr lang="en-US" sz="1800" dirty="0">
                <a:solidFill>
                  <a:schemeClr val="tx1"/>
                </a:solidFill>
                <a:latin typeface="+mn-lt"/>
              </a:rPr>
              <a:t> </a:t>
            </a:r>
            <a:r>
              <a:rPr lang="en-US" sz="1800" dirty="0" err="1">
                <a:solidFill>
                  <a:schemeClr val="tx1"/>
                </a:solidFill>
                <a:latin typeface="+mn-lt"/>
              </a:rPr>
              <a:t>Euroopan</a:t>
            </a:r>
            <a:r>
              <a:rPr lang="en-US" sz="1800" dirty="0">
                <a:solidFill>
                  <a:schemeClr val="tx1"/>
                </a:solidFill>
                <a:latin typeface="+mn-lt"/>
              </a:rPr>
              <a:t> </a:t>
            </a:r>
            <a:r>
              <a:rPr lang="en-US" sz="1800" dirty="0" err="1">
                <a:solidFill>
                  <a:schemeClr val="tx1"/>
                </a:solidFill>
                <a:latin typeface="+mn-lt"/>
              </a:rPr>
              <a:t>syyttäjä</a:t>
            </a:r>
            <a:r>
              <a:rPr lang="en-US" sz="1800" dirty="0">
                <a:solidFill>
                  <a:schemeClr val="tx1"/>
                </a:solidFill>
                <a:latin typeface="+mn-lt"/>
              </a:rPr>
              <a:t> </a:t>
            </a:r>
            <a:r>
              <a:rPr lang="en-US" sz="1800" dirty="0" err="1">
                <a:solidFill>
                  <a:schemeClr val="tx1"/>
                </a:solidFill>
                <a:latin typeface="+mn-lt"/>
              </a:rPr>
              <a:t>lähettää</a:t>
            </a:r>
            <a:r>
              <a:rPr lang="en-US" sz="1800" dirty="0">
                <a:solidFill>
                  <a:schemeClr val="tx1"/>
                </a:solidFill>
                <a:latin typeface="+mn-lt"/>
              </a:rPr>
              <a:t> </a:t>
            </a:r>
            <a:r>
              <a:rPr lang="en-US" sz="1800" dirty="0" err="1">
                <a:solidFill>
                  <a:srgbClr val="FF0000"/>
                </a:solidFill>
                <a:latin typeface="+mn-lt"/>
              </a:rPr>
              <a:t>päätösehdotuksen</a:t>
            </a:r>
            <a:r>
              <a:rPr lang="en-US" sz="1800" dirty="0">
                <a:solidFill>
                  <a:schemeClr val="tx1"/>
                </a:solidFill>
                <a:latin typeface="+mn-lt"/>
              </a:rPr>
              <a:t> </a:t>
            </a:r>
            <a:r>
              <a:rPr lang="en-US" sz="1800" dirty="0" err="1">
                <a:solidFill>
                  <a:schemeClr val="tx1"/>
                </a:solidFill>
                <a:latin typeface="+mn-lt"/>
              </a:rPr>
              <a:t>asian</a:t>
            </a:r>
            <a:r>
              <a:rPr lang="en-US" sz="1800" dirty="0">
                <a:solidFill>
                  <a:schemeClr val="tx1"/>
                </a:solidFill>
                <a:latin typeface="+mn-lt"/>
              </a:rPr>
              <a:t> </a:t>
            </a:r>
            <a:r>
              <a:rPr lang="en-US" sz="1800" dirty="0" err="1">
                <a:solidFill>
                  <a:schemeClr val="tx1"/>
                </a:solidFill>
                <a:latin typeface="+mn-lt"/>
              </a:rPr>
              <a:t>saattamiseksi</a:t>
            </a:r>
            <a:r>
              <a:rPr lang="en-US" sz="1800" dirty="0">
                <a:solidFill>
                  <a:schemeClr val="tx1"/>
                </a:solidFill>
                <a:latin typeface="+mn-lt"/>
              </a:rPr>
              <a:t> </a:t>
            </a:r>
            <a:r>
              <a:rPr lang="en-US" sz="1800" dirty="0" err="1">
                <a:solidFill>
                  <a:schemeClr val="tx1"/>
                </a:solidFill>
                <a:latin typeface="+mn-lt"/>
              </a:rPr>
              <a:t>tuomioistuimessa</a:t>
            </a:r>
            <a:r>
              <a:rPr lang="en-US" sz="1800" dirty="0">
                <a:solidFill>
                  <a:schemeClr val="tx1"/>
                </a:solidFill>
                <a:latin typeface="+mn-lt"/>
              </a:rPr>
              <a:t> </a:t>
            </a:r>
            <a:r>
              <a:rPr lang="en-US" sz="1800" dirty="0" err="1">
                <a:solidFill>
                  <a:schemeClr val="tx1"/>
                </a:solidFill>
                <a:latin typeface="+mn-lt"/>
              </a:rPr>
              <a:t>ratkaistavaksi</a:t>
            </a:r>
            <a:r>
              <a:rPr lang="en-US" sz="1800" dirty="0">
                <a:solidFill>
                  <a:schemeClr val="tx1"/>
                </a:solidFill>
                <a:latin typeface="+mn-lt"/>
              </a:rPr>
              <a:t>, </a:t>
            </a:r>
            <a:r>
              <a:rPr lang="en-US" sz="1800" dirty="0" err="1">
                <a:solidFill>
                  <a:srgbClr val="FF0000"/>
                </a:solidFill>
                <a:latin typeface="+mn-lt"/>
              </a:rPr>
              <a:t>pysyvän</a:t>
            </a:r>
            <a:r>
              <a:rPr lang="en-US" sz="1800" dirty="0">
                <a:solidFill>
                  <a:srgbClr val="FF0000"/>
                </a:solidFill>
                <a:latin typeface="+mn-lt"/>
              </a:rPr>
              <a:t> </a:t>
            </a:r>
            <a:r>
              <a:rPr lang="en-US" sz="1800" dirty="0" err="1">
                <a:solidFill>
                  <a:srgbClr val="FF0000"/>
                </a:solidFill>
                <a:latin typeface="+mn-lt"/>
              </a:rPr>
              <a:t>jaoston</a:t>
            </a:r>
            <a:r>
              <a:rPr lang="en-US" sz="1800" dirty="0">
                <a:solidFill>
                  <a:srgbClr val="FF0000"/>
                </a:solidFill>
                <a:latin typeface="+mn-lt"/>
              </a:rPr>
              <a:t> on </a:t>
            </a:r>
            <a:r>
              <a:rPr lang="en-US" sz="1800" dirty="0" err="1">
                <a:solidFill>
                  <a:srgbClr val="FF0000"/>
                </a:solidFill>
                <a:latin typeface="+mn-lt"/>
              </a:rPr>
              <a:t>päätettävä</a:t>
            </a:r>
            <a:r>
              <a:rPr lang="en-US" sz="1800" dirty="0">
                <a:solidFill>
                  <a:srgbClr val="FF0000"/>
                </a:solidFill>
                <a:latin typeface="+mn-lt"/>
              </a:rPr>
              <a:t> </a:t>
            </a:r>
            <a:r>
              <a:rPr lang="en-US" sz="1800" dirty="0" err="1">
                <a:solidFill>
                  <a:schemeClr val="tx1"/>
                </a:solidFill>
                <a:latin typeface="+mn-lt"/>
              </a:rPr>
              <a:t>ehdotuksesta</a:t>
            </a:r>
            <a:r>
              <a:rPr lang="en-US" sz="1800" dirty="0">
                <a:solidFill>
                  <a:schemeClr val="tx1"/>
                </a:solidFill>
                <a:latin typeface="+mn-lt"/>
              </a:rPr>
              <a:t> 21 </a:t>
            </a:r>
            <a:r>
              <a:rPr lang="en-US" sz="1800" dirty="0" err="1">
                <a:solidFill>
                  <a:schemeClr val="tx1"/>
                </a:solidFill>
                <a:latin typeface="+mn-lt"/>
              </a:rPr>
              <a:t>päivän</a:t>
            </a:r>
            <a:r>
              <a:rPr lang="en-US" sz="1800" dirty="0">
                <a:solidFill>
                  <a:schemeClr val="tx1"/>
                </a:solidFill>
                <a:latin typeface="+mn-lt"/>
              </a:rPr>
              <a:t> </a:t>
            </a:r>
            <a:r>
              <a:rPr lang="en-US" sz="1800" dirty="0" err="1">
                <a:solidFill>
                  <a:schemeClr val="tx1"/>
                </a:solidFill>
                <a:latin typeface="+mn-lt"/>
              </a:rPr>
              <a:t>kuluessa</a:t>
            </a:r>
            <a:r>
              <a:rPr lang="en-US" sz="1800" dirty="0">
                <a:solidFill>
                  <a:schemeClr val="tx1"/>
                </a:solidFill>
                <a:latin typeface="+mn-lt"/>
              </a:rPr>
              <a:t>. </a:t>
            </a:r>
            <a:r>
              <a:rPr lang="en-US" sz="1800" dirty="0" err="1">
                <a:solidFill>
                  <a:schemeClr val="tx1"/>
                </a:solidFill>
                <a:latin typeface="+mn-lt"/>
              </a:rPr>
              <a:t>Pysyvä</a:t>
            </a:r>
            <a:r>
              <a:rPr lang="en-US" sz="1800" dirty="0">
                <a:solidFill>
                  <a:schemeClr val="tx1"/>
                </a:solidFill>
                <a:latin typeface="+mn-lt"/>
              </a:rPr>
              <a:t> </a:t>
            </a:r>
            <a:r>
              <a:rPr lang="en-US" sz="1800" dirty="0" err="1">
                <a:solidFill>
                  <a:schemeClr val="tx1"/>
                </a:solidFill>
                <a:latin typeface="+mn-lt"/>
              </a:rPr>
              <a:t>jaosto</a:t>
            </a:r>
            <a:r>
              <a:rPr lang="en-US" sz="1800" dirty="0">
                <a:solidFill>
                  <a:schemeClr val="tx1"/>
                </a:solidFill>
                <a:latin typeface="+mn-lt"/>
              </a:rPr>
              <a:t> </a:t>
            </a:r>
            <a:r>
              <a:rPr lang="en-US" sz="1800" dirty="0" err="1">
                <a:solidFill>
                  <a:schemeClr val="tx1"/>
                </a:solidFill>
                <a:latin typeface="+mn-lt"/>
              </a:rPr>
              <a:t>ei</a:t>
            </a:r>
            <a:r>
              <a:rPr lang="en-US" sz="1800" dirty="0">
                <a:solidFill>
                  <a:schemeClr val="tx1"/>
                </a:solidFill>
                <a:latin typeface="+mn-lt"/>
              </a:rPr>
              <a:t> </a:t>
            </a:r>
            <a:r>
              <a:rPr lang="en-US" sz="1800" dirty="0" err="1">
                <a:solidFill>
                  <a:schemeClr val="tx1"/>
                </a:solidFill>
                <a:latin typeface="+mn-lt"/>
              </a:rPr>
              <a:t>voi</a:t>
            </a:r>
            <a:r>
              <a:rPr lang="en-US" sz="1800" dirty="0">
                <a:solidFill>
                  <a:schemeClr val="tx1"/>
                </a:solidFill>
                <a:latin typeface="+mn-lt"/>
              </a:rPr>
              <a:t> </a:t>
            </a:r>
            <a:r>
              <a:rPr lang="en-US" sz="1800" dirty="0" err="1">
                <a:solidFill>
                  <a:schemeClr val="tx1"/>
                </a:solidFill>
                <a:latin typeface="+mn-lt"/>
              </a:rPr>
              <a:t>päättää</a:t>
            </a:r>
            <a:r>
              <a:rPr lang="en-US" sz="1800" dirty="0">
                <a:solidFill>
                  <a:schemeClr val="tx1"/>
                </a:solidFill>
                <a:latin typeface="+mn-lt"/>
              </a:rPr>
              <a:t> </a:t>
            </a:r>
            <a:r>
              <a:rPr lang="en-US" sz="1800" dirty="0" err="1">
                <a:solidFill>
                  <a:schemeClr val="tx1"/>
                </a:solidFill>
                <a:latin typeface="+mn-lt"/>
              </a:rPr>
              <a:t>asian</a:t>
            </a:r>
            <a:r>
              <a:rPr lang="en-US" sz="1800" dirty="0">
                <a:solidFill>
                  <a:schemeClr val="tx1"/>
                </a:solidFill>
                <a:latin typeface="+mn-lt"/>
              </a:rPr>
              <a:t> </a:t>
            </a:r>
            <a:r>
              <a:rPr lang="en-US" sz="1800" dirty="0" err="1">
                <a:solidFill>
                  <a:schemeClr val="tx1"/>
                </a:solidFill>
                <a:latin typeface="+mn-lt"/>
              </a:rPr>
              <a:t>käsittelyn</a:t>
            </a:r>
            <a:r>
              <a:rPr lang="en-US" sz="1800" dirty="0">
                <a:solidFill>
                  <a:schemeClr val="tx1"/>
                </a:solidFill>
                <a:latin typeface="+mn-lt"/>
              </a:rPr>
              <a:t> </a:t>
            </a:r>
            <a:r>
              <a:rPr lang="en-US" sz="1800" dirty="0" err="1">
                <a:solidFill>
                  <a:schemeClr val="tx1"/>
                </a:solidFill>
                <a:latin typeface="+mn-lt"/>
              </a:rPr>
              <a:t>lopettamisesta</a:t>
            </a:r>
            <a:r>
              <a:rPr lang="en-US" sz="1800" dirty="0">
                <a:solidFill>
                  <a:schemeClr val="tx1"/>
                </a:solidFill>
                <a:latin typeface="+mn-lt"/>
              </a:rPr>
              <a:t>, </a:t>
            </a:r>
            <a:r>
              <a:rPr lang="en-US" sz="1800" dirty="0" err="1">
                <a:solidFill>
                  <a:schemeClr val="tx1"/>
                </a:solidFill>
                <a:latin typeface="+mn-lt"/>
              </a:rPr>
              <a:t>mikäli</a:t>
            </a:r>
            <a:r>
              <a:rPr lang="en-US" sz="1800" dirty="0">
                <a:solidFill>
                  <a:schemeClr val="tx1"/>
                </a:solidFill>
                <a:latin typeface="+mn-lt"/>
              </a:rPr>
              <a:t> </a:t>
            </a:r>
            <a:r>
              <a:rPr lang="en-US" sz="1800" dirty="0" err="1">
                <a:solidFill>
                  <a:schemeClr val="tx1"/>
                </a:solidFill>
                <a:latin typeface="+mn-lt"/>
              </a:rPr>
              <a:t>päätösehdotuksessa</a:t>
            </a:r>
            <a:r>
              <a:rPr lang="en-US" sz="1800" dirty="0">
                <a:solidFill>
                  <a:schemeClr val="tx1"/>
                </a:solidFill>
                <a:latin typeface="+mn-lt"/>
              </a:rPr>
              <a:t> </a:t>
            </a:r>
            <a:r>
              <a:rPr lang="en-US" sz="1800" dirty="0" err="1">
                <a:solidFill>
                  <a:schemeClr val="tx1"/>
                </a:solidFill>
                <a:latin typeface="+mn-lt"/>
              </a:rPr>
              <a:t>ehdotetaan</a:t>
            </a:r>
            <a:r>
              <a:rPr lang="en-US" sz="1800" dirty="0">
                <a:solidFill>
                  <a:schemeClr val="tx1"/>
                </a:solidFill>
                <a:latin typeface="+mn-lt"/>
              </a:rPr>
              <a:t> </a:t>
            </a:r>
            <a:r>
              <a:rPr lang="en-US" sz="1800" dirty="0" err="1">
                <a:solidFill>
                  <a:schemeClr val="tx1"/>
                </a:solidFill>
                <a:latin typeface="+mn-lt"/>
              </a:rPr>
              <a:t>asian</a:t>
            </a:r>
            <a:r>
              <a:rPr lang="en-US" sz="1800" dirty="0">
                <a:solidFill>
                  <a:schemeClr val="tx1"/>
                </a:solidFill>
                <a:latin typeface="+mn-lt"/>
              </a:rPr>
              <a:t> </a:t>
            </a:r>
            <a:r>
              <a:rPr lang="en-US" sz="1800" dirty="0" err="1">
                <a:solidFill>
                  <a:schemeClr val="tx1"/>
                </a:solidFill>
                <a:latin typeface="+mn-lt"/>
              </a:rPr>
              <a:t>saattaista</a:t>
            </a:r>
            <a:r>
              <a:rPr lang="en-US" sz="1800" dirty="0">
                <a:solidFill>
                  <a:schemeClr val="tx1"/>
                </a:solidFill>
                <a:latin typeface="+mn-lt"/>
              </a:rPr>
              <a:t> </a:t>
            </a:r>
            <a:r>
              <a:rPr lang="en-US" sz="1800" dirty="0" err="1">
                <a:solidFill>
                  <a:schemeClr val="tx1"/>
                </a:solidFill>
                <a:latin typeface="+mn-lt"/>
              </a:rPr>
              <a:t>tuomioistuimen</a:t>
            </a:r>
            <a:r>
              <a:rPr lang="en-US" sz="1800" dirty="0">
                <a:solidFill>
                  <a:schemeClr val="tx1"/>
                </a:solidFill>
                <a:latin typeface="+mn-lt"/>
              </a:rPr>
              <a:t> </a:t>
            </a:r>
            <a:r>
              <a:rPr lang="en-US" sz="1800" dirty="0" err="1">
                <a:solidFill>
                  <a:schemeClr val="tx1"/>
                </a:solidFill>
                <a:latin typeface="+mn-lt"/>
              </a:rPr>
              <a:t>ratkaistavaksi</a:t>
            </a:r>
            <a:r>
              <a:rPr lang="en-US" sz="1800" dirty="0">
                <a:solidFill>
                  <a:schemeClr val="tx1"/>
                </a:solidFill>
                <a:latin typeface="+mn-lt"/>
              </a:rPr>
              <a:t> (EPPO </a:t>
            </a:r>
            <a:r>
              <a:rPr lang="en-US" sz="1800" dirty="0" err="1">
                <a:solidFill>
                  <a:schemeClr val="tx1"/>
                </a:solidFill>
                <a:latin typeface="+mn-lt"/>
              </a:rPr>
              <a:t>Asetus</a:t>
            </a:r>
            <a:r>
              <a:rPr lang="en-US" sz="1800" dirty="0">
                <a:solidFill>
                  <a:schemeClr val="tx1"/>
                </a:solidFill>
                <a:latin typeface="+mn-lt"/>
              </a:rPr>
              <a:t> 36(1)).</a:t>
            </a:r>
          </a:p>
          <a:p>
            <a:pPr marL="0" indent="0" algn="just">
              <a:buNone/>
            </a:pPr>
            <a:r>
              <a:rPr lang="en-US" sz="1800" dirty="0" err="1">
                <a:solidFill>
                  <a:srgbClr val="FF0000"/>
                </a:solidFill>
                <a:latin typeface="+mn-lt"/>
              </a:rPr>
              <a:t>Valtuutetut</a:t>
            </a:r>
            <a:r>
              <a:rPr lang="en-US" sz="1800" dirty="0">
                <a:solidFill>
                  <a:srgbClr val="FF0000"/>
                </a:solidFill>
                <a:latin typeface="+mn-lt"/>
              </a:rPr>
              <a:t> </a:t>
            </a:r>
            <a:r>
              <a:rPr lang="en-US" sz="1800" dirty="0" err="1">
                <a:solidFill>
                  <a:srgbClr val="FF0000"/>
                </a:solidFill>
                <a:latin typeface="+mn-lt"/>
              </a:rPr>
              <a:t>Euroopan</a:t>
            </a:r>
            <a:r>
              <a:rPr lang="en-US" sz="1800" dirty="0">
                <a:solidFill>
                  <a:srgbClr val="FF0000"/>
                </a:solidFill>
                <a:latin typeface="+mn-lt"/>
              </a:rPr>
              <a:t> </a:t>
            </a:r>
            <a:r>
              <a:rPr lang="en-US" sz="1800" dirty="0" err="1">
                <a:solidFill>
                  <a:srgbClr val="FF0000"/>
                </a:solidFill>
                <a:latin typeface="+mn-lt"/>
              </a:rPr>
              <a:t>syyttäjät</a:t>
            </a:r>
            <a:r>
              <a:rPr lang="en-US" sz="1800" dirty="0">
                <a:solidFill>
                  <a:srgbClr val="FF0000"/>
                </a:solidFill>
                <a:latin typeface="+mn-lt"/>
              </a:rPr>
              <a:t> </a:t>
            </a:r>
            <a:r>
              <a:rPr lang="en-US" sz="1800" dirty="0" err="1">
                <a:solidFill>
                  <a:srgbClr val="FF0000"/>
                </a:solidFill>
                <a:latin typeface="+mn-lt"/>
              </a:rPr>
              <a:t>ovat</a:t>
            </a:r>
            <a:r>
              <a:rPr lang="en-US" sz="1800" dirty="0">
                <a:solidFill>
                  <a:srgbClr val="FF0000"/>
                </a:solidFill>
                <a:latin typeface="+mn-lt"/>
              </a:rPr>
              <a:t> </a:t>
            </a:r>
            <a:r>
              <a:rPr lang="en-US" sz="1800" dirty="0" err="1">
                <a:solidFill>
                  <a:srgbClr val="FF0000"/>
                </a:solidFill>
                <a:latin typeface="+mn-lt"/>
              </a:rPr>
              <a:t>vastuussa</a:t>
            </a:r>
            <a:r>
              <a:rPr lang="en-US" sz="1800" dirty="0">
                <a:solidFill>
                  <a:srgbClr val="FF0000"/>
                </a:solidFill>
                <a:latin typeface="+mn-lt"/>
              </a:rPr>
              <a:t> </a:t>
            </a:r>
            <a:r>
              <a:rPr lang="en-US" sz="1800" dirty="0" err="1">
                <a:solidFill>
                  <a:srgbClr val="FF0000"/>
                </a:solidFill>
                <a:latin typeface="+mn-lt"/>
              </a:rPr>
              <a:t>tutkinnasta</a:t>
            </a:r>
            <a:r>
              <a:rPr lang="en-US" sz="1800" dirty="0">
                <a:solidFill>
                  <a:srgbClr val="FF0000"/>
                </a:solidFill>
                <a:latin typeface="+mn-lt"/>
              </a:rPr>
              <a:t> ja </a:t>
            </a:r>
            <a:r>
              <a:rPr lang="en-US" sz="1800" dirty="0" err="1">
                <a:solidFill>
                  <a:srgbClr val="FF0000"/>
                </a:solidFill>
                <a:latin typeface="+mn-lt"/>
              </a:rPr>
              <a:t>syytetoimista</a:t>
            </a:r>
            <a:r>
              <a:rPr lang="en-US" sz="1800" dirty="0">
                <a:solidFill>
                  <a:schemeClr val="tx1"/>
                </a:solidFill>
                <a:latin typeface="+mn-lt"/>
              </a:rPr>
              <a:t>, </a:t>
            </a:r>
            <a:r>
              <a:rPr lang="en-US" sz="1800" dirty="0" err="1">
                <a:solidFill>
                  <a:schemeClr val="tx1"/>
                </a:solidFill>
                <a:latin typeface="+mn-lt"/>
              </a:rPr>
              <a:t>jotka</a:t>
            </a:r>
            <a:r>
              <a:rPr lang="en-US" sz="1800" dirty="0">
                <a:solidFill>
                  <a:schemeClr val="tx1"/>
                </a:solidFill>
                <a:latin typeface="+mn-lt"/>
              </a:rPr>
              <a:t> he </a:t>
            </a:r>
            <a:r>
              <a:rPr lang="en-US" sz="1800" dirty="0" err="1">
                <a:solidFill>
                  <a:schemeClr val="tx1"/>
                </a:solidFill>
                <a:latin typeface="+mn-lt"/>
              </a:rPr>
              <a:t>ovat</a:t>
            </a:r>
            <a:r>
              <a:rPr lang="en-US" sz="1800" dirty="0">
                <a:solidFill>
                  <a:schemeClr val="tx1"/>
                </a:solidFill>
                <a:latin typeface="+mn-lt"/>
              </a:rPr>
              <a:t> </a:t>
            </a:r>
            <a:r>
              <a:rPr lang="en-US" sz="1800" dirty="0" err="1">
                <a:solidFill>
                  <a:schemeClr val="tx1"/>
                </a:solidFill>
                <a:latin typeface="+mn-lt"/>
              </a:rPr>
              <a:t>aloittaneet</a:t>
            </a:r>
            <a:r>
              <a:rPr lang="en-US" sz="1800" dirty="0">
                <a:solidFill>
                  <a:schemeClr val="tx1"/>
                </a:solidFill>
                <a:latin typeface="+mn-lt"/>
              </a:rPr>
              <a:t>, </a:t>
            </a:r>
            <a:r>
              <a:rPr lang="en-US" sz="1800" dirty="0" err="1">
                <a:solidFill>
                  <a:schemeClr val="tx1"/>
                </a:solidFill>
                <a:latin typeface="+mn-lt"/>
              </a:rPr>
              <a:t>jotka</a:t>
            </a:r>
            <a:r>
              <a:rPr lang="en-US" sz="1800" dirty="0">
                <a:solidFill>
                  <a:schemeClr val="tx1"/>
                </a:solidFill>
                <a:latin typeface="+mn-lt"/>
              </a:rPr>
              <a:t> on </a:t>
            </a:r>
            <a:r>
              <a:rPr lang="en-US" sz="1800" dirty="0" err="1">
                <a:solidFill>
                  <a:schemeClr val="tx1"/>
                </a:solidFill>
                <a:latin typeface="+mn-lt"/>
              </a:rPr>
              <a:t>määrätty</a:t>
            </a:r>
            <a:r>
              <a:rPr lang="en-US" sz="1800" dirty="0">
                <a:solidFill>
                  <a:schemeClr val="tx1"/>
                </a:solidFill>
                <a:latin typeface="+mn-lt"/>
              </a:rPr>
              <a:t> </a:t>
            </a:r>
            <a:r>
              <a:rPr lang="en-US" sz="1800" dirty="0" err="1">
                <a:solidFill>
                  <a:schemeClr val="tx1"/>
                </a:solidFill>
                <a:latin typeface="+mn-lt"/>
              </a:rPr>
              <a:t>heille</a:t>
            </a:r>
            <a:r>
              <a:rPr lang="en-US" sz="1800" dirty="0">
                <a:solidFill>
                  <a:schemeClr val="tx1"/>
                </a:solidFill>
                <a:latin typeface="+mn-lt"/>
              </a:rPr>
              <a:t> tai </a:t>
            </a:r>
            <a:r>
              <a:rPr lang="en-US" sz="1800" dirty="0" err="1">
                <a:solidFill>
                  <a:schemeClr val="tx1"/>
                </a:solidFill>
                <a:latin typeface="+mn-lt"/>
              </a:rPr>
              <a:t>jotka</a:t>
            </a:r>
            <a:r>
              <a:rPr lang="en-US" sz="1800" dirty="0">
                <a:solidFill>
                  <a:schemeClr val="tx1"/>
                </a:solidFill>
                <a:latin typeface="+mn-lt"/>
              </a:rPr>
              <a:t> he </a:t>
            </a:r>
            <a:r>
              <a:rPr lang="en-US" sz="1800" dirty="0" err="1">
                <a:solidFill>
                  <a:schemeClr val="tx1"/>
                </a:solidFill>
                <a:latin typeface="+mn-lt"/>
              </a:rPr>
              <a:t>ovat</a:t>
            </a:r>
            <a:r>
              <a:rPr lang="en-US" sz="1800" dirty="0">
                <a:solidFill>
                  <a:schemeClr val="tx1"/>
                </a:solidFill>
                <a:latin typeface="+mn-lt"/>
              </a:rPr>
              <a:t> </a:t>
            </a:r>
            <a:r>
              <a:rPr lang="en-US" sz="1800" dirty="0" err="1">
                <a:solidFill>
                  <a:schemeClr val="tx1"/>
                </a:solidFill>
                <a:latin typeface="+mn-lt"/>
              </a:rPr>
              <a:t>siirtäneet</a:t>
            </a:r>
            <a:r>
              <a:rPr lang="en-US" sz="1800" dirty="0">
                <a:solidFill>
                  <a:schemeClr val="tx1"/>
                </a:solidFill>
                <a:latin typeface="+mn-lt"/>
              </a:rPr>
              <a:t> </a:t>
            </a:r>
            <a:r>
              <a:rPr lang="en-US" sz="1800" dirty="0" err="1">
                <a:solidFill>
                  <a:schemeClr val="tx1"/>
                </a:solidFill>
                <a:latin typeface="+mn-lt"/>
              </a:rPr>
              <a:t>itselleen</a:t>
            </a:r>
            <a:r>
              <a:rPr lang="en-US" sz="1800" dirty="0">
                <a:solidFill>
                  <a:schemeClr val="tx1"/>
                </a:solidFill>
                <a:latin typeface="+mn-lt"/>
              </a:rPr>
              <a:t> </a:t>
            </a:r>
            <a:r>
              <a:rPr lang="en-US" sz="1800" dirty="0" err="1">
                <a:solidFill>
                  <a:schemeClr val="tx1"/>
                </a:solidFill>
                <a:latin typeface="+mn-lt"/>
              </a:rPr>
              <a:t>käyttäen</a:t>
            </a:r>
            <a:r>
              <a:rPr lang="en-US" sz="1800" dirty="0">
                <a:solidFill>
                  <a:schemeClr val="tx1"/>
                </a:solidFill>
                <a:latin typeface="+mn-lt"/>
              </a:rPr>
              <a:t> </a:t>
            </a:r>
            <a:r>
              <a:rPr lang="en-US" sz="1800" dirty="0" err="1">
                <a:solidFill>
                  <a:schemeClr val="tx1"/>
                </a:solidFill>
                <a:latin typeface="+mn-lt"/>
              </a:rPr>
              <a:t>oikeuttaan</a:t>
            </a:r>
            <a:r>
              <a:rPr lang="en-US" sz="1800" dirty="0">
                <a:solidFill>
                  <a:schemeClr val="tx1"/>
                </a:solidFill>
                <a:latin typeface="+mn-lt"/>
              </a:rPr>
              <a:t> </a:t>
            </a:r>
            <a:r>
              <a:rPr lang="en-US" sz="1800" dirty="0" err="1">
                <a:solidFill>
                  <a:schemeClr val="tx1"/>
                </a:solidFill>
                <a:latin typeface="+mn-lt"/>
              </a:rPr>
              <a:t>ottaa</a:t>
            </a:r>
            <a:r>
              <a:rPr lang="en-US" sz="1800" dirty="0">
                <a:solidFill>
                  <a:schemeClr val="tx1"/>
                </a:solidFill>
                <a:latin typeface="+mn-lt"/>
              </a:rPr>
              <a:t> </a:t>
            </a:r>
            <a:r>
              <a:rPr lang="en-US" sz="1800" dirty="0" err="1">
                <a:solidFill>
                  <a:schemeClr val="tx1"/>
                </a:solidFill>
                <a:latin typeface="+mn-lt"/>
              </a:rPr>
              <a:t>asia</a:t>
            </a:r>
            <a:r>
              <a:rPr lang="en-US" sz="1800" dirty="0">
                <a:solidFill>
                  <a:schemeClr val="tx1"/>
                </a:solidFill>
                <a:latin typeface="+mn-lt"/>
              </a:rPr>
              <a:t> </a:t>
            </a:r>
            <a:r>
              <a:rPr lang="en-US" sz="1800" dirty="0" err="1">
                <a:solidFill>
                  <a:schemeClr val="tx1"/>
                </a:solidFill>
                <a:latin typeface="+mn-lt"/>
              </a:rPr>
              <a:t>käsiteltäväkseen</a:t>
            </a:r>
            <a:r>
              <a:rPr lang="en-US" sz="1800" dirty="0">
                <a:solidFill>
                  <a:schemeClr val="tx1"/>
                </a:solidFill>
                <a:latin typeface="+mn-lt"/>
              </a:rPr>
              <a:t>. </a:t>
            </a:r>
            <a:r>
              <a:rPr lang="en-US" sz="1800" dirty="0" err="1">
                <a:solidFill>
                  <a:schemeClr val="tx1"/>
                </a:solidFill>
                <a:latin typeface="+mn-lt"/>
              </a:rPr>
              <a:t>Valtuutetut</a:t>
            </a:r>
            <a:r>
              <a:rPr lang="en-US" sz="1800" dirty="0">
                <a:solidFill>
                  <a:schemeClr val="tx1"/>
                </a:solidFill>
                <a:latin typeface="+mn-lt"/>
              </a:rPr>
              <a:t> </a:t>
            </a:r>
            <a:r>
              <a:rPr lang="en-US" sz="1800" dirty="0" err="1">
                <a:solidFill>
                  <a:schemeClr val="tx1"/>
                </a:solidFill>
                <a:latin typeface="+mn-lt"/>
              </a:rPr>
              <a:t>Euroopan</a:t>
            </a:r>
            <a:r>
              <a:rPr lang="en-US" sz="1800" dirty="0">
                <a:solidFill>
                  <a:schemeClr val="tx1"/>
                </a:solidFill>
                <a:latin typeface="+mn-lt"/>
              </a:rPr>
              <a:t> </a:t>
            </a:r>
            <a:r>
              <a:rPr lang="en-US" sz="1800" dirty="0" err="1">
                <a:solidFill>
                  <a:schemeClr val="tx1"/>
                </a:solidFill>
                <a:latin typeface="+mn-lt"/>
              </a:rPr>
              <a:t>syyttäjät</a:t>
            </a:r>
            <a:r>
              <a:rPr lang="en-US" sz="1800" dirty="0">
                <a:solidFill>
                  <a:schemeClr val="tx1"/>
                </a:solidFill>
                <a:latin typeface="+mn-lt"/>
              </a:rPr>
              <a:t> </a:t>
            </a:r>
            <a:r>
              <a:rPr lang="en-US" sz="1800" dirty="0" err="1">
                <a:solidFill>
                  <a:schemeClr val="tx1"/>
                </a:solidFill>
                <a:latin typeface="+mn-lt"/>
              </a:rPr>
              <a:t>seuraavat</a:t>
            </a:r>
            <a:r>
              <a:rPr lang="en-US" sz="1800" dirty="0">
                <a:solidFill>
                  <a:schemeClr val="tx1"/>
                </a:solidFill>
                <a:latin typeface="+mn-lt"/>
              </a:rPr>
              <a:t> </a:t>
            </a:r>
            <a:r>
              <a:rPr lang="en-US" sz="1800" dirty="0" err="1">
                <a:solidFill>
                  <a:schemeClr val="tx1"/>
                </a:solidFill>
                <a:latin typeface="+mn-lt"/>
              </a:rPr>
              <a:t>asiassa</a:t>
            </a:r>
            <a:r>
              <a:rPr lang="en-US" sz="1800" dirty="0">
                <a:solidFill>
                  <a:schemeClr val="tx1"/>
                </a:solidFill>
                <a:latin typeface="+mn-lt"/>
              </a:rPr>
              <a:t> </a:t>
            </a:r>
            <a:r>
              <a:rPr lang="en-US" sz="1800" dirty="0" err="1">
                <a:solidFill>
                  <a:schemeClr val="tx1"/>
                </a:solidFill>
                <a:latin typeface="+mn-lt"/>
              </a:rPr>
              <a:t>vastaavan</a:t>
            </a:r>
            <a:r>
              <a:rPr lang="en-US" sz="1800" dirty="0">
                <a:solidFill>
                  <a:schemeClr val="tx1"/>
                </a:solidFill>
                <a:latin typeface="+mn-lt"/>
              </a:rPr>
              <a:t> </a:t>
            </a:r>
            <a:r>
              <a:rPr lang="en-US" sz="1800" dirty="0" err="1">
                <a:solidFill>
                  <a:srgbClr val="FF0000"/>
                </a:solidFill>
                <a:latin typeface="+mn-lt"/>
              </a:rPr>
              <a:t>pysyvän</a:t>
            </a:r>
            <a:r>
              <a:rPr lang="en-US" sz="1800" dirty="0">
                <a:solidFill>
                  <a:srgbClr val="FF0000"/>
                </a:solidFill>
                <a:latin typeface="+mn-lt"/>
              </a:rPr>
              <a:t> </a:t>
            </a:r>
            <a:r>
              <a:rPr lang="en-US" sz="1800" dirty="0" err="1">
                <a:solidFill>
                  <a:srgbClr val="FF0000"/>
                </a:solidFill>
                <a:latin typeface="+mn-lt"/>
              </a:rPr>
              <a:t>jaoston</a:t>
            </a:r>
            <a:r>
              <a:rPr lang="en-US" sz="1800" dirty="0">
                <a:solidFill>
                  <a:srgbClr val="FF0000"/>
                </a:solidFill>
                <a:latin typeface="+mn-lt"/>
              </a:rPr>
              <a:t> </a:t>
            </a:r>
            <a:r>
              <a:rPr lang="en-US" sz="1800" dirty="0" err="1">
                <a:solidFill>
                  <a:srgbClr val="FF0000"/>
                </a:solidFill>
                <a:latin typeface="+mn-lt"/>
              </a:rPr>
              <a:t>ohjausta</a:t>
            </a:r>
            <a:r>
              <a:rPr lang="en-US" sz="1800" dirty="0">
                <a:solidFill>
                  <a:srgbClr val="FF0000"/>
                </a:solidFill>
                <a:latin typeface="+mn-lt"/>
              </a:rPr>
              <a:t> ja </a:t>
            </a:r>
            <a:r>
              <a:rPr lang="en-US" sz="1800" dirty="0" err="1">
                <a:solidFill>
                  <a:srgbClr val="FF0000"/>
                </a:solidFill>
                <a:latin typeface="+mn-lt"/>
              </a:rPr>
              <a:t>ohjeita</a:t>
            </a:r>
            <a:r>
              <a:rPr lang="en-US" sz="1800" dirty="0">
                <a:solidFill>
                  <a:srgbClr val="FF0000"/>
                </a:solidFill>
                <a:latin typeface="+mn-lt"/>
              </a:rPr>
              <a:t> </a:t>
            </a:r>
            <a:r>
              <a:rPr lang="en-US" sz="1800" dirty="0" err="1">
                <a:solidFill>
                  <a:srgbClr val="FF0000"/>
                </a:solidFill>
                <a:latin typeface="+mn-lt"/>
              </a:rPr>
              <a:t>sekä</a:t>
            </a:r>
            <a:r>
              <a:rPr lang="en-US" sz="1800" dirty="0">
                <a:solidFill>
                  <a:srgbClr val="FF0000"/>
                </a:solidFill>
                <a:latin typeface="+mn-lt"/>
              </a:rPr>
              <a:t> </a:t>
            </a:r>
            <a:r>
              <a:rPr lang="en-US" sz="1800" dirty="0" err="1">
                <a:solidFill>
                  <a:srgbClr val="FF0000"/>
                </a:solidFill>
                <a:latin typeface="+mn-lt"/>
              </a:rPr>
              <a:t>valvovan</a:t>
            </a:r>
            <a:r>
              <a:rPr lang="en-US" sz="1800" dirty="0">
                <a:solidFill>
                  <a:srgbClr val="FF0000"/>
                </a:solidFill>
                <a:latin typeface="+mn-lt"/>
              </a:rPr>
              <a:t> </a:t>
            </a:r>
            <a:r>
              <a:rPr lang="en-US" sz="1800" dirty="0" err="1">
                <a:solidFill>
                  <a:srgbClr val="FF0000"/>
                </a:solidFill>
                <a:latin typeface="+mn-lt"/>
              </a:rPr>
              <a:t>Euroopan</a:t>
            </a:r>
            <a:r>
              <a:rPr lang="en-US" sz="1800" dirty="0">
                <a:solidFill>
                  <a:srgbClr val="FF0000"/>
                </a:solidFill>
                <a:latin typeface="+mn-lt"/>
              </a:rPr>
              <a:t> </a:t>
            </a:r>
            <a:r>
              <a:rPr lang="en-US" sz="1800" dirty="0" err="1">
                <a:solidFill>
                  <a:srgbClr val="FF0000"/>
                </a:solidFill>
                <a:latin typeface="+mn-lt"/>
              </a:rPr>
              <a:t>syyttäjän</a:t>
            </a:r>
            <a:r>
              <a:rPr lang="en-US" sz="1800" dirty="0">
                <a:solidFill>
                  <a:srgbClr val="FF0000"/>
                </a:solidFill>
                <a:latin typeface="+mn-lt"/>
              </a:rPr>
              <a:t> </a:t>
            </a:r>
            <a:r>
              <a:rPr lang="en-US" sz="1800" dirty="0" err="1">
                <a:solidFill>
                  <a:srgbClr val="FF0000"/>
                </a:solidFill>
                <a:latin typeface="+mn-lt"/>
              </a:rPr>
              <a:t>ohjeita</a:t>
            </a:r>
            <a:r>
              <a:rPr lang="en-US" sz="1800" dirty="0">
                <a:solidFill>
                  <a:srgbClr val="FF0000"/>
                </a:solidFill>
                <a:latin typeface="+mn-lt"/>
              </a:rPr>
              <a:t>. </a:t>
            </a:r>
          </a:p>
          <a:p>
            <a:pPr marL="0" indent="0" algn="just">
              <a:buNone/>
            </a:pPr>
            <a:r>
              <a:rPr lang="en-US" sz="1800" b="1" dirty="0">
                <a:solidFill>
                  <a:schemeClr val="tx1"/>
                </a:solidFill>
                <a:latin typeface="+mn-lt"/>
              </a:rPr>
              <a:t>Forum-</a:t>
            </a:r>
            <a:r>
              <a:rPr lang="en-US" sz="1800" b="1" dirty="0" err="1">
                <a:solidFill>
                  <a:schemeClr val="tx1"/>
                </a:solidFill>
                <a:latin typeface="+mn-lt"/>
              </a:rPr>
              <a:t>vaihtoehdot</a:t>
            </a:r>
            <a:r>
              <a:rPr lang="en-US" sz="1800" b="1" dirty="0">
                <a:solidFill>
                  <a:schemeClr val="tx1"/>
                </a:solidFill>
                <a:latin typeface="+mn-lt"/>
              </a:rPr>
              <a:t> </a:t>
            </a:r>
            <a:r>
              <a:rPr lang="en-US" sz="1800" b="1" dirty="0" err="1">
                <a:solidFill>
                  <a:schemeClr val="tx1"/>
                </a:solidFill>
                <a:latin typeface="+mn-lt"/>
              </a:rPr>
              <a:t>syyttämiselle</a:t>
            </a:r>
            <a:r>
              <a:rPr lang="en-US" sz="1800" b="1" dirty="0">
                <a:solidFill>
                  <a:schemeClr val="tx1"/>
                </a:solidFill>
                <a:latin typeface="+mn-lt"/>
              </a:rPr>
              <a:t>: </a:t>
            </a:r>
            <a:r>
              <a:rPr lang="en-GB" sz="1800" b="1" dirty="0">
                <a:solidFill>
                  <a:schemeClr val="tx1"/>
                </a:solidFill>
                <a:latin typeface="+mn-lt"/>
              </a:rPr>
              <a:t> </a:t>
            </a:r>
            <a:r>
              <a:rPr lang="de-DE" sz="1800" dirty="0">
                <a:solidFill>
                  <a:schemeClr val="tx1"/>
                </a:solidFill>
                <a:latin typeface="+mn-lt"/>
              </a:rPr>
              <a:t>Art. 36(3) </a:t>
            </a:r>
            <a:r>
              <a:rPr lang="de-DE" sz="1800" b="1" dirty="0" err="1">
                <a:solidFill>
                  <a:schemeClr val="tx1"/>
                </a:solidFill>
                <a:latin typeface="+mn-lt"/>
              </a:rPr>
              <a:t>Asiaa</a:t>
            </a:r>
            <a:r>
              <a:rPr lang="de-DE" sz="1800" b="1" dirty="0">
                <a:solidFill>
                  <a:schemeClr val="tx1"/>
                </a:solidFill>
                <a:latin typeface="+mn-lt"/>
              </a:rPr>
              <a:t> </a:t>
            </a:r>
            <a:r>
              <a:rPr lang="de-DE" sz="1800" b="1" dirty="0" err="1">
                <a:solidFill>
                  <a:schemeClr val="tx1"/>
                </a:solidFill>
                <a:latin typeface="+mn-lt"/>
              </a:rPr>
              <a:t>käsittelevän</a:t>
            </a:r>
            <a:r>
              <a:rPr lang="de-DE" sz="1800" b="1" dirty="0">
                <a:solidFill>
                  <a:schemeClr val="tx1"/>
                </a:solidFill>
                <a:latin typeface="+mn-lt"/>
              </a:rPr>
              <a:t> </a:t>
            </a:r>
            <a:r>
              <a:rPr lang="de-DE" sz="1800" b="1" dirty="0" err="1">
                <a:solidFill>
                  <a:schemeClr val="tx1"/>
                </a:solidFill>
                <a:latin typeface="+mn-lt"/>
              </a:rPr>
              <a:t>EDP:n</a:t>
            </a:r>
            <a:r>
              <a:rPr lang="de-DE" sz="1800" b="1" dirty="0">
                <a:solidFill>
                  <a:schemeClr val="tx1"/>
                </a:solidFill>
                <a:latin typeface="+mn-lt"/>
              </a:rPr>
              <a:t> </a:t>
            </a:r>
            <a:r>
              <a:rPr lang="de-DE" sz="1800" b="1" dirty="0" err="1">
                <a:solidFill>
                  <a:schemeClr val="tx1"/>
                </a:solidFill>
                <a:latin typeface="+mn-lt"/>
              </a:rPr>
              <a:t>jäsenvaltio</a:t>
            </a:r>
            <a:r>
              <a:rPr lang="en-US" sz="1800" b="1" dirty="0">
                <a:solidFill>
                  <a:schemeClr val="tx1"/>
                </a:solidFill>
                <a:latin typeface="+mn-lt"/>
              </a:rPr>
              <a:t> – </a:t>
            </a:r>
            <a:r>
              <a:rPr lang="en-US" sz="1800" b="1" dirty="0" err="1">
                <a:solidFill>
                  <a:schemeClr val="tx1"/>
                </a:solidFill>
                <a:latin typeface="+mn-lt"/>
              </a:rPr>
              <a:t>jos</a:t>
            </a:r>
            <a:r>
              <a:rPr lang="en-US" sz="1800" b="1" dirty="0">
                <a:solidFill>
                  <a:schemeClr val="tx1"/>
                </a:solidFill>
                <a:latin typeface="+mn-lt"/>
              </a:rPr>
              <a:t> </a:t>
            </a:r>
            <a:r>
              <a:rPr lang="en-US" sz="1800" b="1" dirty="0" err="1">
                <a:solidFill>
                  <a:schemeClr val="tx1"/>
                </a:solidFill>
                <a:latin typeface="+mn-lt"/>
              </a:rPr>
              <a:t>useampi</a:t>
            </a:r>
            <a:r>
              <a:rPr lang="en-US" sz="1800" b="1" dirty="0">
                <a:solidFill>
                  <a:schemeClr val="tx1"/>
                </a:solidFill>
                <a:latin typeface="+mn-lt"/>
              </a:rPr>
              <a:t> </a:t>
            </a:r>
            <a:r>
              <a:rPr lang="en-US" sz="1800" b="1" dirty="0" err="1">
                <a:solidFill>
                  <a:schemeClr val="tx1"/>
                </a:solidFill>
                <a:latin typeface="+mn-lt"/>
              </a:rPr>
              <a:t>jäsenvaltio</a:t>
            </a:r>
            <a:r>
              <a:rPr lang="en-US" sz="1800" dirty="0">
                <a:solidFill>
                  <a:schemeClr val="tx1"/>
                </a:solidFill>
                <a:latin typeface="+mn-lt"/>
              </a:rPr>
              <a:t>, </a:t>
            </a:r>
            <a:r>
              <a:rPr lang="en-US" sz="1800" dirty="0" err="1">
                <a:solidFill>
                  <a:schemeClr val="tx1"/>
                </a:solidFill>
                <a:latin typeface="+mn-lt"/>
              </a:rPr>
              <a:t>tekopaikka</a:t>
            </a:r>
            <a:r>
              <a:rPr lang="en-US" sz="1800" dirty="0">
                <a:solidFill>
                  <a:schemeClr val="tx1"/>
                </a:solidFill>
                <a:latin typeface="+mn-lt"/>
              </a:rPr>
              <a:t> </a:t>
            </a:r>
            <a:r>
              <a:rPr lang="en-US" sz="1800" dirty="0" err="1">
                <a:solidFill>
                  <a:schemeClr val="tx1"/>
                </a:solidFill>
                <a:latin typeface="+mn-lt"/>
              </a:rPr>
              <a:t>määräävä</a:t>
            </a:r>
            <a:r>
              <a:rPr lang="en-US" sz="1800" dirty="0">
                <a:solidFill>
                  <a:schemeClr val="tx1"/>
                </a:solidFill>
                <a:latin typeface="+mn-lt"/>
              </a:rPr>
              <a:t>, </a:t>
            </a:r>
            <a:r>
              <a:rPr lang="en-US" sz="1800" dirty="0" err="1">
                <a:solidFill>
                  <a:schemeClr val="tx1"/>
                </a:solidFill>
                <a:latin typeface="+mn-lt"/>
              </a:rPr>
              <a:t>ellei</a:t>
            </a:r>
            <a:r>
              <a:rPr lang="en-US" sz="1800" dirty="0">
                <a:solidFill>
                  <a:schemeClr val="tx1"/>
                </a:solidFill>
                <a:latin typeface="+mn-lt"/>
              </a:rPr>
              <a:t> </a:t>
            </a:r>
            <a:r>
              <a:rPr lang="en-US" sz="1800" dirty="0" err="1">
                <a:solidFill>
                  <a:schemeClr val="tx1"/>
                </a:solidFill>
                <a:latin typeface="+mn-lt"/>
              </a:rPr>
              <a:t>perusteita</a:t>
            </a:r>
            <a:r>
              <a:rPr lang="en-US" sz="1800" dirty="0">
                <a:solidFill>
                  <a:schemeClr val="tx1"/>
                </a:solidFill>
                <a:latin typeface="+mn-lt"/>
              </a:rPr>
              <a:t> </a:t>
            </a:r>
            <a:r>
              <a:rPr lang="en-US" sz="1800" dirty="0" err="1">
                <a:solidFill>
                  <a:schemeClr val="tx1"/>
                </a:solidFill>
                <a:latin typeface="+mn-lt"/>
              </a:rPr>
              <a:t>muuhun</a:t>
            </a:r>
            <a:r>
              <a:rPr lang="en-US" sz="1800" dirty="0">
                <a:solidFill>
                  <a:schemeClr val="tx1"/>
                </a:solidFill>
                <a:latin typeface="+mn-lt"/>
              </a:rPr>
              <a:t> </a:t>
            </a:r>
            <a:r>
              <a:rPr lang="en-US" sz="1800" dirty="0" err="1">
                <a:solidFill>
                  <a:schemeClr val="tx1"/>
                </a:solidFill>
                <a:latin typeface="+mn-lt"/>
              </a:rPr>
              <a:t>esim</a:t>
            </a:r>
            <a:r>
              <a:rPr lang="en-US" sz="1800" dirty="0">
                <a:solidFill>
                  <a:schemeClr val="tx1"/>
                </a:solidFill>
                <a:latin typeface="+mn-lt"/>
              </a:rPr>
              <a:t>. </a:t>
            </a:r>
            <a:r>
              <a:rPr lang="en-US" sz="1800" dirty="0" err="1">
                <a:solidFill>
                  <a:schemeClr val="tx1"/>
                </a:solidFill>
                <a:latin typeface="+mn-lt"/>
              </a:rPr>
              <a:t>epäillyn</a:t>
            </a:r>
            <a:r>
              <a:rPr lang="en-US" sz="1800" dirty="0">
                <a:solidFill>
                  <a:schemeClr val="tx1"/>
                </a:solidFill>
                <a:latin typeface="+mn-lt"/>
              </a:rPr>
              <a:t> </a:t>
            </a:r>
            <a:r>
              <a:rPr lang="en-US" sz="1800" dirty="0" err="1">
                <a:solidFill>
                  <a:schemeClr val="tx1"/>
                </a:solidFill>
                <a:latin typeface="+mn-lt"/>
              </a:rPr>
              <a:t>asuinpaikan</a:t>
            </a:r>
            <a:r>
              <a:rPr lang="en-US" sz="1800" dirty="0">
                <a:solidFill>
                  <a:schemeClr val="tx1"/>
                </a:solidFill>
                <a:latin typeface="+mn-lt"/>
              </a:rPr>
              <a:t>, </a:t>
            </a:r>
            <a:r>
              <a:rPr lang="en-US" sz="1800" dirty="0" err="1">
                <a:solidFill>
                  <a:schemeClr val="tx1"/>
                </a:solidFill>
                <a:latin typeface="+mn-lt"/>
              </a:rPr>
              <a:t>kansalaisuuden</a:t>
            </a:r>
            <a:r>
              <a:rPr lang="en-US" sz="1800" dirty="0">
                <a:solidFill>
                  <a:schemeClr val="tx1"/>
                </a:solidFill>
                <a:latin typeface="+mn-lt"/>
              </a:rPr>
              <a:t> tai </a:t>
            </a:r>
            <a:r>
              <a:rPr lang="en-US" sz="1800" dirty="0" err="1">
                <a:solidFill>
                  <a:schemeClr val="tx1"/>
                </a:solidFill>
                <a:latin typeface="+mn-lt"/>
              </a:rPr>
              <a:t>vahingon</a:t>
            </a:r>
            <a:r>
              <a:rPr lang="en-US" sz="1800" dirty="0">
                <a:solidFill>
                  <a:schemeClr val="tx1"/>
                </a:solidFill>
                <a:latin typeface="+mn-lt"/>
              </a:rPr>
              <a:t> </a:t>
            </a:r>
            <a:r>
              <a:rPr lang="en-US" sz="1800" dirty="0" err="1">
                <a:solidFill>
                  <a:schemeClr val="tx1"/>
                </a:solidFill>
                <a:latin typeface="+mn-lt"/>
              </a:rPr>
              <a:t>ilmenemispaikan</a:t>
            </a:r>
            <a:r>
              <a:rPr lang="en-US" sz="1800" dirty="0">
                <a:solidFill>
                  <a:schemeClr val="tx1"/>
                </a:solidFill>
                <a:latin typeface="+mn-lt"/>
              </a:rPr>
              <a:t> </a:t>
            </a:r>
            <a:r>
              <a:rPr lang="en-US" sz="1800" dirty="0" err="1">
                <a:solidFill>
                  <a:schemeClr val="tx1"/>
                </a:solidFill>
                <a:latin typeface="+mn-lt"/>
              </a:rPr>
              <a:t>perusteella</a:t>
            </a:r>
            <a:r>
              <a:rPr lang="en-US" sz="1800" dirty="0">
                <a:solidFill>
                  <a:schemeClr val="tx1"/>
                </a:solidFill>
                <a:latin typeface="+mn-lt"/>
              </a:rPr>
              <a:t>. </a:t>
            </a:r>
            <a:endParaRPr lang="en-US" sz="1800" b="1" dirty="0">
              <a:solidFill>
                <a:schemeClr val="tx1"/>
              </a:solidFill>
              <a:latin typeface="+mn-lt"/>
            </a:endParaRPr>
          </a:p>
          <a:p>
            <a:pPr marL="0" indent="0" algn="just">
              <a:buNone/>
            </a:pPr>
            <a:r>
              <a:rPr lang="en-US" sz="1800" b="1" dirty="0" err="1">
                <a:solidFill>
                  <a:schemeClr val="tx1"/>
                </a:solidFill>
                <a:latin typeface="+mn-lt"/>
              </a:rPr>
              <a:t>Mahdollista</a:t>
            </a:r>
            <a:r>
              <a:rPr lang="en-US" sz="1800" b="1" dirty="0">
                <a:solidFill>
                  <a:schemeClr val="tx1"/>
                </a:solidFill>
                <a:latin typeface="+mn-lt"/>
              </a:rPr>
              <a:t> </a:t>
            </a:r>
            <a:r>
              <a:rPr lang="en-US" sz="1800" b="1" dirty="0" err="1">
                <a:solidFill>
                  <a:schemeClr val="tx1"/>
                </a:solidFill>
                <a:latin typeface="+mn-lt"/>
              </a:rPr>
              <a:t>myös</a:t>
            </a:r>
            <a:r>
              <a:rPr lang="en-US" sz="1800" b="1" dirty="0">
                <a:solidFill>
                  <a:schemeClr val="tx1"/>
                </a:solidFill>
                <a:latin typeface="+mn-lt"/>
              </a:rPr>
              <a:t> </a:t>
            </a:r>
            <a:r>
              <a:rPr lang="en-US" sz="1800" b="1" dirty="0" err="1">
                <a:solidFill>
                  <a:schemeClr val="tx1"/>
                </a:solidFill>
                <a:latin typeface="+mn-lt"/>
              </a:rPr>
              <a:t>yhdistää</a:t>
            </a:r>
            <a:r>
              <a:rPr lang="en-US" sz="1800" b="1" dirty="0">
                <a:solidFill>
                  <a:schemeClr val="tx1"/>
                </a:solidFill>
                <a:latin typeface="+mn-lt"/>
              </a:rPr>
              <a:t> </a:t>
            </a:r>
            <a:r>
              <a:rPr lang="en-US" sz="1800" b="1" dirty="0" err="1">
                <a:solidFill>
                  <a:schemeClr val="tx1"/>
                </a:solidFill>
                <a:latin typeface="+mn-lt"/>
              </a:rPr>
              <a:t>useita</a:t>
            </a:r>
            <a:r>
              <a:rPr lang="en-US" sz="1800" b="1" dirty="0">
                <a:solidFill>
                  <a:schemeClr val="tx1"/>
                </a:solidFill>
                <a:latin typeface="+mn-lt"/>
              </a:rPr>
              <a:t> </a:t>
            </a:r>
            <a:r>
              <a:rPr lang="en-US" sz="1800" b="1" dirty="0" err="1">
                <a:solidFill>
                  <a:schemeClr val="tx1"/>
                </a:solidFill>
                <a:latin typeface="+mn-lt"/>
              </a:rPr>
              <a:t>asioita</a:t>
            </a:r>
            <a:r>
              <a:rPr lang="en-US" sz="1800" b="1" dirty="0">
                <a:solidFill>
                  <a:schemeClr val="tx1"/>
                </a:solidFill>
                <a:latin typeface="+mn-lt"/>
              </a:rPr>
              <a:t> </a:t>
            </a:r>
            <a:r>
              <a:rPr lang="en-US" sz="1800" b="1" dirty="0" err="1">
                <a:solidFill>
                  <a:schemeClr val="tx1"/>
                </a:solidFill>
                <a:latin typeface="+mn-lt"/>
              </a:rPr>
              <a:t>syytettäväksi</a:t>
            </a:r>
            <a:r>
              <a:rPr lang="en-US" sz="1800" b="1" dirty="0">
                <a:solidFill>
                  <a:schemeClr val="tx1"/>
                </a:solidFill>
                <a:latin typeface="+mn-lt"/>
              </a:rPr>
              <a:t> </a:t>
            </a:r>
            <a:r>
              <a:rPr lang="en-US" sz="1800" b="1" dirty="0" err="1">
                <a:solidFill>
                  <a:schemeClr val="tx1"/>
                </a:solidFill>
                <a:latin typeface="+mn-lt"/>
              </a:rPr>
              <a:t>yhdessä</a:t>
            </a:r>
            <a:r>
              <a:rPr lang="en-US" sz="1800" b="1" dirty="0">
                <a:solidFill>
                  <a:schemeClr val="tx1"/>
                </a:solidFill>
                <a:latin typeface="+mn-lt"/>
              </a:rPr>
              <a:t> </a:t>
            </a:r>
            <a:r>
              <a:rPr lang="en-US" sz="1800" b="1" dirty="0" err="1">
                <a:solidFill>
                  <a:schemeClr val="tx1"/>
                </a:solidFill>
                <a:latin typeface="+mn-lt"/>
              </a:rPr>
              <a:t>jäsenvaltiossa</a:t>
            </a:r>
            <a:r>
              <a:rPr lang="en-US" sz="1800" b="1" dirty="0">
                <a:solidFill>
                  <a:schemeClr val="tx1"/>
                </a:solidFill>
                <a:latin typeface="+mn-lt"/>
              </a:rPr>
              <a:t> </a:t>
            </a:r>
            <a:r>
              <a:rPr lang="en-US" sz="1800" dirty="0">
                <a:solidFill>
                  <a:schemeClr val="tx1"/>
                </a:solidFill>
                <a:latin typeface="+mn-lt"/>
              </a:rPr>
              <a:t>(Art. 36(4), recitals 67, 68)</a:t>
            </a:r>
          </a:p>
          <a:p>
            <a:pPr marL="0" indent="0" algn="just">
              <a:buNone/>
            </a:pPr>
            <a:r>
              <a:rPr lang="en-US" sz="1800" dirty="0" err="1">
                <a:solidFill>
                  <a:schemeClr val="tx1"/>
                </a:solidFill>
                <a:latin typeface="+mn-lt"/>
              </a:rPr>
              <a:t>Yhdistäminen</a:t>
            </a:r>
            <a:r>
              <a:rPr lang="en-US" sz="1800" dirty="0">
                <a:solidFill>
                  <a:schemeClr val="tx1"/>
                </a:solidFill>
                <a:latin typeface="+mn-lt"/>
              </a:rPr>
              <a:t> </a:t>
            </a:r>
            <a:r>
              <a:rPr lang="en-US" sz="1800" dirty="0" err="1">
                <a:solidFill>
                  <a:schemeClr val="tx1"/>
                </a:solidFill>
                <a:latin typeface="+mn-lt"/>
              </a:rPr>
              <a:t>tulisi</a:t>
            </a:r>
            <a:r>
              <a:rPr lang="en-US" sz="1800" dirty="0">
                <a:solidFill>
                  <a:schemeClr val="tx1"/>
                </a:solidFill>
                <a:latin typeface="+mn-lt"/>
              </a:rPr>
              <a:t> </a:t>
            </a:r>
            <a:r>
              <a:rPr lang="en-US" sz="1800" dirty="0" err="1">
                <a:solidFill>
                  <a:schemeClr val="tx1"/>
                </a:solidFill>
                <a:latin typeface="+mn-lt"/>
              </a:rPr>
              <a:t>viimeistään</a:t>
            </a:r>
            <a:r>
              <a:rPr lang="en-US" sz="1800" dirty="0">
                <a:solidFill>
                  <a:schemeClr val="tx1"/>
                </a:solidFill>
                <a:latin typeface="+mn-lt"/>
              </a:rPr>
              <a:t> </a:t>
            </a:r>
            <a:r>
              <a:rPr lang="en-US" sz="1800" dirty="0" err="1">
                <a:solidFill>
                  <a:schemeClr val="tx1"/>
                </a:solidFill>
                <a:latin typeface="+mn-lt"/>
              </a:rPr>
              <a:t>tehdä</a:t>
            </a:r>
            <a:r>
              <a:rPr lang="en-US" sz="1800" dirty="0">
                <a:solidFill>
                  <a:schemeClr val="tx1"/>
                </a:solidFill>
                <a:latin typeface="+mn-lt"/>
              </a:rPr>
              <a:t> </a:t>
            </a:r>
            <a:r>
              <a:rPr lang="en-US" sz="1800" dirty="0" err="1">
                <a:solidFill>
                  <a:srgbClr val="FF0000"/>
                </a:solidFill>
                <a:latin typeface="+mn-lt"/>
              </a:rPr>
              <a:t>ennen</a:t>
            </a:r>
            <a:r>
              <a:rPr lang="en-US" sz="1800" dirty="0">
                <a:solidFill>
                  <a:srgbClr val="FF0000"/>
                </a:solidFill>
                <a:latin typeface="+mn-lt"/>
              </a:rPr>
              <a:t> </a:t>
            </a:r>
            <a:r>
              <a:rPr lang="en-US" sz="1800" dirty="0" err="1">
                <a:solidFill>
                  <a:srgbClr val="FF0000"/>
                </a:solidFill>
                <a:latin typeface="+mn-lt"/>
              </a:rPr>
              <a:t>tuomioistuinkäsittelyä</a:t>
            </a:r>
            <a:r>
              <a:rPr lang="en-US" sz="1800" dirty="0">
                <a:solidFill>
                  <a:schemeClr val="tx1"/>
                </a:solidFill>
                <a:latin typeface="+mn-lt"/>
              </a:rPr>
              <a:t>.</a:t>
            </a:r>
          </a:p>
        </p:txBody>
      </p:sp>
      <p:sp>
        <p:nvSpPr>
          <p:cNvPr id="5" name="Dia számának helye 4">
            <a:extLst>
              <a:ext uri="{FF2B5EF4-FFF2-40B4-BE49-F238E27FC236}">
                <a16:creationId xmlns:a16="http://schemas.microsoft.com/office/drawing/2014/main" id="{1AC00C7B-455C-4FBB-A425-58DF91C2F08D}"/>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273053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n-US" dirty="0" err="1"/>
              <a:t>Artikla</a:t>
            </a:r>
            <a:r>
              <a:rPr lang="en-US" dirty="0"/>
              <a:t> 36 – </a:t>
            </a:r>
            <a:r>
              <a:rPr lang="en-GB" dirty="0" err="1"/>
              <a:t>Syyttäminen</a:t>
            </a:r>
            <a:r>
              <a:rPr lang="en-GB" dirty="0"/>
              <a:t> </a:t>
            </a:r>
            <a:r>
              <a:rPr lang="en-GB" dirty="0" err="1"/>
              <a:t>kansallisessa</a:t>
            </a:r>
            <a:r>
              <a:rPr lang="en-GB" dirty="0"/>
              <a:t> </a:t>
            </a:r>
            <a:r>
              <a:rPr lang="en-GB" dirty="0" err="1"/>
              <a:t>tuomioistuimessa</a:t>
            </a:r>
            <a:endParaRPr lang="de-DE" dirty="0"/>
          </a:p>
        </p:txBody>
      </p:sp>
      <p:sp>
        <p:nvSpPr>
          <p:cNvPr id="3" name="Inhaltsplatzhalter 2"/>
          <p:cNvSpPr>
            <a:spLocks noGrp="1"/>
          </p:cNvSpPr>
          <p:nvPr>
            <p:ph idx="1"/>
          </p:nvPr>
        </p:nvSpPr>
        <p:spPr>
          <a:xfrm>
            <a:off x="687848" y="1905000"/>
            <a:ext cx="10314924" cy="4267200"/>
          </a:xfrm>
        </p:spPr>
        <p:txBody>
          <a:bodyPr>
            <a:noAutofit/>
          </a:bodyPr>
          <a:lstStyle/>
          <a:p>
            <a:pPr marL="0" indent="0" algn="just">
              <a:buNone/>
            </a:pPr>
            <a:r>
              <a:rPr lang="en-US" sz="1800" dirty="0" err="1">
                <a:solidFill>
                  <a:prstClr val="black"/>
                </a:solidFill>
                <a:latin typeface="+mn-lt"/>
              </a:rPr>
              <a:t>Artikla</a:t>
            </a:r>
            <a:r>
              <a:rPr lang="en-US" sz="1800" dirty="0">
                <a:solidFill>
                  <a:prstClr val="black"/>
                </a:solidFill>
                <a:latin typeface="+mn-lt"/>
              </a:rPr>
              <a:t> 36(6) EPPO </a:t>
            </a:r>
            <a:r>
              <a:rPr lang="en-US" sz="1800" dirty="0" err="1">
                <a:solidFill>
                  <a:prstClr val="black"/>
                </a:solidFill>
                <a:latin typeface="+mn-lt"/>
              </a:rPr>
              <a:t>Asetus</a:t>
            </a:r>
            <a:endParaRPr lang="en-US" sz="1800" dirty="0">
              <a:solidFill>
                <a:prstClr val="black"/>
              </a:solidFill>
              <a:latin typeface="+mn-lt"/>
            </a:endParaRPr>
          </a:p>
          <a:p>
            <a:pPr marL="0" indent="0" algn="just">
              <a:buNone/>
            </a:pPr>
            <a:endParaRPr lang="en-US" sz="1800" dirty="0">
              <a:latin typeface="+mn-lt"/>
            </a:endParaRPr>
          </a:p>
          <a:p>
            <a:pPr marL="0" indent="0" algn="just">
              <a:buNone/>
            </a:pPr>
            <a:r>
              <a:rPr lang="en-US" sz="1800" b="1" dirty="0" err="1">
                <a:solidFill>
                  <a:prstClr val="black"/>
                </a:solidFill>
                <a:latin typeface="+mn-lt"/>
              </a:rPr>
              <a:t>Tiedottamisvelvollisuus</a:t>
            </a:r>
            <a:endParaRPr lang="en-US" sz="1700" b="1" dirty="0">
              <a:latin typeface="+mn-lt"/>
            </a:endParaRPr>
          </a:p>
          <a:p>
            <a:pPr lvl="1" algn="just">
              <a:buFont typeface="Wingdings" panose="05000000000000000000" pitchFamily="2" charset="2"/>
              <a:buChar char="Ø"/>
            </a:pPr>
            <a:r>
              <a:rPr lang="en-US" sz="1700" dirty="0" err="1">
                <a:solidFill>
                  <a:prstClr val="black"/>
                </a:solidFill>
                <a:latin typeface="+mn-lt"/>
              </a:rPr>
              <a:t>Tietyssä</a:t>
            </a:r>
            <a:r>
              <a:rPr lang="en-US" sz="1700" dirty="0">
                <a:solidFill>
                  <a:prstClr val="black"/>
                </a:solidFill>
                <a:latin typeface="+mn-lt"/>
              </a:rPr>
              <a:t> </a:t>
            </a:r>
            <a:r>
              <a:rPr lang="en-US" sz="1700" dirty="0" err="1">
                <a:solidFill>
                  <a:prstClr val="black"/>
                </a:solidFill>
                <a:latin typeface="+mn-lt"/>
              </a:rPr>
              <a:t>tarkoituksessa</a:t>
            </a:r>
            <a:r>
              <a:rPr lang="en-US" sz="1700" dirty="0">
                <a:solidFill>
                  <a:prstClr val="black"/>
                </a:solidFill>
                <a:latin typeface="+mn-lt"/>
              </a:rPr>
              <a:t>: </a:t>
            </a:r>
            <a:r>
              <a:rPr lang="en-US" sz="1700" b="1" dirty="0" err="1">
                <a:solidFill>
                  <a:prstClr val="black"/>
                </a:solidFill>
                <a:latin typeface="+mn-lt"/>
              </a:rPr>
              <a:t>takaisinperintä</a:t>
            </a:r>
            <a:r>
              <a:rPr lang="en-US" b="1" dirty="0">
                <a:solidFill>
                  <a:prstClr val="black"/>
                </a:solidFill>
                <a:latin typeface="+mn-lt"/>
              </a:rPr>
              <a:t>, </a:t>
            </a:r>
            <a:r>
              <a:rPr lang="en-US" b="1" dirty="0" err="1">
                <a:solidFill>
                  <a:prstClr val="black"/>
                </a:solidFill>
                <a:latin typeface="+mn-lt"/>
              </a:rPr>
              <a:t>hallinnolliset</a:t>
            </a:r>
            <a:r>
              <a:rPr lang="en-US" b="1" dirty="0">
                <a:solidFill>
                  <a:prstClr val="black"/>
                </a:solidFill>
                <a:latin typeface="+mn-lt"/>
              </a:rPr>
              <a:t> </a:t>
            </a:r>
            <a:r>
              <a:rPr lang="en-US" b="1" dirty="0" err="1">
                <a:solidFill>
                  <a:prstClr val="black"/>
                </a:solidFill>
                <a:latin typeface="+mn-lt"/>
              </a:rPr>
              <a:t>jatkotoimet</a:t>
            </a:r>
            <a:r>
              <a:rPr lang="en-US" b="1" dirty="0">
                <a:solidFill>
                  <a:prstClr val="black"/>
                </a:solidFill>
                <a:latin typeface="+mn-lt"/>
              </a:rPr>
              <a:t> tai </a:t>
            </a:r>
            <a:r>
              <a:rPr lang="en-US" b="1" dirty="0" err="1">
                <a:solidFill>
                  <a:prstClr val="black"/>
                </a:solidFill>
                <a:latin typeface="+mn-lt"/>
              </a:rPr>
              <a:t>seuranta</a:t>
            </a:r>
            <a:endParaRPr lang="en-US" sz="1700" b="1" dirty="0">
              <a:solidFill>
                <a:prstClr val="black"/>
              </a:solidFill>
              <a:latin typeface="+mn-lt"/>
            </a:endParaRPr>
          </a:p>
          <a:p>
            <a:pPr marL="0" indent="0" algn="just">
              <a:buNone/>
            </a:pPr>
            <a:r>
              <a:rPr lang="en-US" sz="1800" b="1" dirty="0" err="1">
                <a:solidFill>
                  <a:prstClr val="black"/>
                </a:solidFill>
                <a:latin typeface="+mn-lt"/>
              </a:rPr>
              <a:t>Kenelle</a:t>
            </a:r>
            <a:r>
              <a:rPr lang="en-US" sz="1800" b="1" dirty="0">
                <a:solidFill>
                  <a:prstClr val="black"/>
                </a:solidFill>
                <a:latin typeface="+mn-lt"/>
              </a:rPr>
              <a:t>?</a:t>
            </a:r>
            <a:endParaRPr lang="en-US" sz="1700" b="1" dirty="0">
              <a:latin typeface="+mn-lt"/>
            </a:endParaRPr>
          </a:p>
          <a:p>
            <a:pPr lvl="1" algn="just">
              <a:buFont typeface="Wingdings" panose="05000000000000000000" pitchFamily="2" charset="2"/>
              <a:buChar char="Ø"/>
            </a:pPr>
            <a:r>
              <a:rPr lang="en-US" dirty="0" err="1">
                <a:solidFill>
                  <a:prstClr val="black"/>
                </a:solidFill>
                <a:latin typeface="+mn-lt"/>
              </a:rPr>
              <a:t>Toimivaltaisille</a:t>
            </a:r>
            <a:r>
              <a:rPr lang="en-US" dirty="0">
                <a:solidFill>
                  <a:prstClr val="black"/>
                </a:solidFill>
                <a:latin typeface="+mn-lt"/>
              </a:rPr>
              <a:t> </a:t>
            </a:r>
            <a:r>
              <a:rPr lang="en-US" dirty="0" err="1">
                <a:solidFill>
                  <a:prstClr val="black"/>
                </a:solidFill>
                <a:latin typeface="+mn-lt"/>
              </a:rPr>
              <a:t>kansallisille</a:t>
            </a:r>
            <a:r>
              <a:rPr lang="en-US" dirty="0">
                <a:solidFill>
                  <a:prstClr val="black"/>
                </a:solidFill>
                <a:latin typeface="+mn-lt"/>
              </a:rPr>
              <a:t> </a:t>
            </a:r>
            <a:r>
              <a:rPr lang="en-US" dirty="0" err="1">
                <a:solidFill>
                  <a:prstClr val="black"/>
                </a:solidFill>
                <a:latin typeface="+mn-lt"/>
              </a:rPr>
              <a:t>viranomaisille</a:t>
            </a:r>
            <a:r>
              <a:rPr lang="en-US" dirty="0">
                <a:solidFill>
                  <a:prstClr val="black"/>
                </a:solidFill>
                <a:latin typeface="+mn-lt"/>
              </a:rPr>
              <a:t>: </a:t>
            </a:r>
            <a:r>
              <a:rPr lang="en-US" dirty="0" err="1">
                <a:solidFill>
                  <a:prstClr val="black"/>
                </a:solidFill>
                <a:latin typeface="+mn-lt"/>
              </a:rPr>
              <a:t>hallinnollisille</a:t>
            </a:r>
            <a:r>
              <a:rPr lang="en-US" dirty="0">
                <a:solidFill>
                  <a:prstClr val="black"/>
                </a:solidFill>
                <a:latin typeface="+mn-lt"/>
              </a:rPr>
              <a:t> </a:t>
            </a:r>
            <a:r>
              <a:rPr lang="en-US" dirty="0" err="1">
                <a:solidFill>
                  <a:prstClr val="black"/>
                </a:solidFill>
                <a:latin typeface="+mn-lt"/>
              </a:rPr>
              <a:t>viranomaisille</a:t>
            </a:r>
            <a:r>
              <a:rPr lang="en-US" dirty="0">
                <a:solidFill>
                  <a:prstClr val="black"/>
                </a:solidFill>
                <a:latin typeface="+mn-lt"/>
              </a:rPr>
              <a:t>? </a:t>
            </a:r>
            <a:r>
              <a:rPr lang="en-US" dirty="0" err="1">
                <a:solidFill>
                  <a:prstClr val="black"/>
                </a:solidFill>
                <a:latin typeface="+mn-lt"/>
              </a:rPr>
              <a:t>muille</a:t>
            </a:r>
            <a:r>
              <a:rPr lang="en-US" dirty="0">
                <a:solidFill>
                  <a:prstClr val="black"/>
                </a:solidFill>
                <a:latin typeface="+mn-lt"/>
              </a:rPr>
              <a:t> </a:t>
            </a:r>
            <a:r>
              <a:rPr lang="en-US" dirty="0" err="1">
                <a:solidFill>
                  <a:prstClr val="black"/>
                </a:solidFill>
                <a:latin typeface="+mn-lt"/>
              </a:rPr>
              <a:t>viranomaisille</a:t>
            </a:r>
            <a:r>
              <a:rPr lang="en-US" dirty="0">
                <a:solidFill>
                  <a:prstClr val="black"/>
                </a:solidFill>
                <a:latin typeface="+mn-lt"/>
              </a:rPr>
              <a:t>?</a:t>
            </a:r>
          </a:p>
          <a:p>
            <a:pPr lvl="1" algn="just">
              <a:buFont typeface="Wingdings" panose="05000000000000000000" pitchFamily="2" charset="2"/>
              <a:buChar char="Ø"/>
            </a:pPr>
            <a:r>
              <a:rPr lang="en-US" b="1" dirty="0">
                <a:solidFill>
                  <a:prstClr val="black"/>
                </a:solidFill>
                <a:latin typeface="+mn-lt"/>
              </a:rPr>
              <a:t> </a:t>
            </a:r>
            <a:r>
              <a:rPr lang="en-US" b="1" dirty="0" err="1">
                <a:solidFill>
                  <a:prstClr val="black"/>
                </a:solidFill>
                <a:latin typeface="+mn-lt"/>
              </a:rPr>
              <a:t>Asiaan</a:t>
            </a:r>
            <a:r>
              <a:rPr lang="en-US" b="1" dirty="0">
                <a:solidFill>
                  <a:prstClr val="black"/>
                </a:solidFill>
                <a:latin typeface="+mn-lt"/>
              </a:rPr>
              <a:t> </a:t>
            </a:r>
            <a:r>
              <a:rPr lang="en-US" b="1" dirty="0" err="1">
                <a:solidFill>
                  <a:prstClr val="black"/>
                </a:solidFill>
                <a:latin typeface="+mn-lt"/>
              </a:rPr>
              <a:t>osalliset</a:t>
            </a:r>
            <a:r>
              <a:rPr lang="en-US" dirty="0">
                <a:solidFill>
                  <a:prstClr val="black"/>
                </a:solidFill>
                <a:latin typeface="+mn-lt"/>
              </a:rPr>
              <a:t>: </a:t>
            </a:r>
            <a:r>
              <a:rPr lang="en-US" dirty="0" err="1">
                <a:solidFill>
                  <a:prstClr val="black"/>
                </a:solidFill>
                <a:latin typeface="+mn-lt"/>
              </a:rPr>
              <a:t>rikosprosessin</a:t>
            </a:r>
            <a:r>
              <a:rPr lang="en-US" dirty="0">
                <a:solidFill>
                  <a:prstClr val="black"/>
                </a:solidFill>
                <a:latin typeface="+mn-lt"/>
              </a:rPr>
              <a:t> </a:t>
            </a:r>
            <a:r>
              <a:rPr lang="en-US" dirty="0" err="1">
                <a:solidFill>
                  <a:prstClr val="black"/>
                </a:solidFill>
                <a:latin typeface="+mn-lt"/>
              </a:rPr>
              <a:t>osalliset</a:t>
            </a:r>
            <a:r>
              <a:rPr lang="en-US" dirty="0">
                <a:solidFill>
                  <a:prstClr val="black"/>
                </a:solidFill>
                <a:latin typeface="+mn-lt"/>
              </a:rPr>
              <a:t>? Muut </a:t>
            </a:r>
            <a:r>
              <a:rPr lang="en-US" dirty="0" err="1">
                <a:solidFill>
                  <a:prstClr val="black"/>
                </a:solidFill>
                <a:latin typeface="+mn-lt"/>
              </a:rPr>
              <a:t>henkilöt</a:t>
            </a:r>
            <a:r>
              <a:rPr lang="en-US" dirty="0">
                <a:solidFill>
                  <a:prstClr val="black"/>
                </a:solidFill>
                <a:latin typeface="+mn-lt"/>
              </a:rPr>
              <a:t>?</a:t>
            </a:r>
          </a:p>
          <a:p>
            <a:pPr lvl="1" algn="just">
              <a:buFont typeface="Wingdings" panose="05000000000000000000" pitchFamily="2" charset="2"/>
              <a:buChar char="Ø"/>
            </a:pPr>
            <a:r>
              <a:rPr lang="en-US" sz="1800" b="1" dirty="0" err="1">
                <a:solidFill>
                  <a:prstClr val="black"/>
                </a:solidFill>
                <a:latin typeface="+mn-lt"/>
              </a:rPr>
              <a:t>Asianomaiset</a:t>
            </a:r>
            <a:r>
              <a:rPr lang="en-US" sz="1800" b="1" dirty="0">
                <a:solidFill>
                  <a:prstClr val="black"/>
                </a:solidFill>
                <a:latin typeface="+mn-lt"/>
              </a:rPr>
              <a:t> </a:t>
            </a:r>
            <a:r>
              <a:rPr lang="en-US" sz="1800" b="1" dirty="0" err="1">
                <a:solidFill>
                  <a:prstClr val="black"/>
                </a:solidFill>
                <a:latin typeface="+mn-lt"/>
              </a:rPr>
              <a:t>unionin</a:t>
            </a:r>
            <a:r>
              <a:rPr lang="en-US" sz="1800" b="1" dirty="0">
                <a:solidFill>
                  <a:prstClr val="black"/>
                </a:solidFill>
                <a:latin typeface="+mn-lt"/>
              </a:rPr>
              <a:t> </a:t>
            </a:r>
            <a:r>
              <a:rPr lang="en-US" sz="1800" b="1" dirty="0" err="1">
                <a:solidFill>
                  <a:prstClr val="black"/>
                </a:solidFill>
                <a:latin typeface="+mn-lt"/>
              </a:rPr>
              <a:t>toimielimet</a:t>
            </a:r>
            <a:r>
              <a:rPr lang="en-US" sz="1800" b="1" dirty="0">
                <a:solidFill>
                  <a:prstClr val="black"/>
                </a:solidFill>
                <a:latin typeface="+mn-lt"/>
              </a:rPr>
              <a:t>, </a:t>
            </a:r>
            <a:r>
              <a:rPr lang="en-US" sz="1800" b="1" dirty="0" err="1">
                <a:solidFill>
                  <a:prstClr val="black"/>
                </a:solidFill>
                <a:latin typeface="+mn-lt"/>
              </a:rPr>
              <a:t>elimet</a:t>
            </a:r>
            <a:r>
              <a:rPr lang="en-US" sz="1800" b="1" dirty="0">
                <a:solidFill>
                  <a:prstClr val="black"/>
                </a:solidFill>
                <a:latin typeface="+mn-lt"/>
              </a:rPr>
              <a:t> ja </a:t>
            </a:r>
            <a:r>
              <a:rPr lang="en-US" sz="1800" b="1" dirty="0" err="1">
                <a:solidFill>
                  <a:prstClr val="black"/>
                </a:solidFill>
                <a:latin typeface="+mn-lt"/>
              </a:rPr>
              <a:t>laitokset</a:t>
            </a:r>
            <a:r>
              <a:rPr lang="en-US" dirty="0">
                <a:solidFill>
                  <a:prstClr val="black"/>
                </a:solidFill>
                <a:latin typeface="+mn-lt"/>
              </a:rPr>
              <a:t>: </a:t>
            </a:r>
            <a:r>
              <a:rPr lang="en-US" dirty="0" err="1">
                <a:solidFill>
                  <a:prstClr val="black"/>
                </a:solidFill>
                <a:latin typeface="+mn-lt"/>
              </a:rPr>
              <a:t>Komissio</a:t>
            </a:r>
            <a:r>
              <a:rPr lang="en-US" dirty="0">
                <a:solidFill>
                  <a:prstClr val="black"/>
                </a:solidFill>
                <a:latin typeface="+mn-lt"/>
              </a:rPr>
              <a:t>?, OLAF? Muut?</a:t>
            </a:r>
          </a:p>
          <a:p>
            <a:pPr marL="201168" lvl="1" indent="0" algn="just">
              <a:buNone/>
            </a:pPr>
            <a:endParaRPr lang="en-US" dirty="0">
              <a:solidFill>
                <a:prstClr val="black"/>
              </a:solidFill>
              <a:latin typeface="+mn-lt"/>
            </a:endParaRPr>
          </a:p>
          <a:p>
            <a:pPr marL="0" indent="0" algn="just">
              <a:buNone/>
            </a:pPr>
            <a:r>
              <a:rPr lang="en-US" sz="1800" b="1" dirty="0" err="1">
                <a:solidFill>
                  <a:prstClr val="black"/>
                </a:solidFill>
                <a:latin typeface="+mn-lt"/>
              </a:rPr>
              <a:t>Tiedottamiskanavat</a:t>
            </a:r>
            <a:r>
              <a:rPr lang="en-US" sz="1800" b="1" dirty="0">
                <a:solidFill>
                  <a:prstClr val="black"/>
                </a:solidFill>
                <a:latin typeface="+mn-lt"/>
              </a:rPr>
              <a:t> – EPPO – </a:t>
            </a:r>
            <a:r>
              <a:rPr lang="en-US" sz="1800" b="1" dirty="0" err="1">
                <a:solidFill>
                  <a:prstClr val="black"/>
                </a:solidFill>
                <a:latin typeface="+mn-lt"/>
              </a:rPr>
              <a:t>kansalliset</a:t>
            </a:r>
            <a:r>
              <a:rPr lang="en-US" sz="1800" b="1" dirty="0">
                <a:solidFill>
                  <a:prstClr val="black"/>
                </a:solidFill>
                <a:latin typeface="+mn-lt"/>
              </a:rPr>
              <a:t> </a:t>
            </a:r>
            <a:r>
              <a:rPr lang="en-US" sz="1800" b="1" dirty="0" err="1">
                <a:solidFill>
                  <a:prstClr val="black"/>
                </a:solidFill>
                <a:latin typeface="+mn-lt"/>
              </a:rPr>
              <a:t>viranomaiset</a:t>
            </a:r>
            <a:r>
              <a:rPr lang="en-US" sz="1800" b="1" dirty="0">
                <a:solidFill>
                  <a:prstClr val="black"/>
                </a:solidFill>
                <a:latin typeface="+mn-lt"/>
              </a:rPr>
              <a:t> (- EPPO)</a:t>
            </a:r>
            <a:endParaRPr lang="en-US" sz="1700" b="1" dirty="0">
              <a:latin typeface="+mn-lt"/>
            </a:endParaRPr>
          </a:p>
          <a:p>
            <a:pPr marL="0" indent="0">
              <a:buNone/>
            </a:pPr>
            <a:endParaRPr lang="en-US" sz="1800" dirty="0">
              <a:solidFill>
                <a:prstClr val="black"/>
              </a:solidFill>
            </a:endParaRPr>
          </a:p>
          <a:p>
            <a:pPr marL="0" indent="0">
              <a:buNone/>
            </a:pPr>
            <a:endParaRPr lang="de-DE" sz="1800" b="1" dirty="0">
              <a:solidFill>
                <a:prstClr val="black"/>
              </a:solidFill>
            </a:endParaRPr>
          </a:p>
          <a:p>
            <a:pPr marL="0" indent="0">
              <a:buNone/>
            </a:pPr>
            <a:endParaRPr lang="de-DE" sz="1800" b="1" dirty="0">
              <a:solidFill>
                <a:prstClr val="black"/>
              </a:solidFill>
            </a:endParaRPr>
          </a:p>
        </p:txBody>
      </p:sp>
      <p:sp>
        <p:nvSpPr>
          <p:cNvPr id="5" name="Dia számának helye 4">
            <a:extLst>
              <a:ext uri="{FF2B5EF4-FFF2-40B4-BE49-F238E27FC236}">
                <a16:creationId xmlns:a16="http://schemas.microsoft.com/office/drawing/2014/main" id="{67E469C1-3430-4C4A-BBAE-D64CF0E9F192}"/>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1295485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35935"/>
            <a:ext cx="9967452" cy="975243"/>
          </a:xfrm>
        </p:spPr>
        <p:txBody>
          <a:bodyPr>
            <a:normAutofit/>
          </a:bodyPr>
          <a:lstStyle/>
          <a:p>
            <a:r>
              <a:rPr lang="en-US" dirty="0" err="1"/>
              <a:t>Artikla</a:t>
            </a:r>
            <a:r>
              <a:rPr lang="en-US" dirty="0"/>
              <a:t> 39 – </a:t>
            </a:r>
            <a:r>
              <a:rPr lang="en-GB" dirty="0"/>
              <a:t>Asian </a:t>
            </a:r>
            <a:r>
              <a:rPr lang="en-GB" dirty="0" err="1"/>
              <a:t>käsittelyn</a:t>
            </a:r>
            <a:r>
              <a:rPr lang="en-GB" dirty="0"/>
              <a:t> </a:t>
            </a:r>
            <a:r>
              <a:rPr lang="en-GB" dirty="0" err="1"/>
              <a:t>lopettaminen</a:t>
            </a:r>
            <a:endParaRPr lang="de-DE" dirty="0"/>
          </a:p>
        </p:txBody>
      </p:sp>
      <p:sp>
        <p:nvSpPr>
          <p:cNvPr id="3" name="Inhaltsplatzhalter 2"/>
          <p:cNvSpPr>
            <a:spLocks noGrp="1"/>
          </p:cNvSpPr>
          <p:nvPr>
            <p:ph idx="1"/>
          </p:nvPr>
        </p:nvSpPr>
        <p:spPr>
          <a:xfrm>
            <a:off x="687848" y="1905000"/>
            <a:ext cx="10508395" cy="4267200"/>
          </a:xfrm>
        </p:spPr>
        <p:txBody>
          <a:bodyPr>
            <a:noAutofit/>
          </a:bodyPr>
          <a:lstStyle/>
          <a:p>
            <a:pPr marL="0" indent="0" algn="just">
              <a:buNone/>
            </a:pPr>
            <a:r>
              <a:rPr lang="en-US" sz="1700" dirty="0" err="1">
                <a:solidFill>
                  <a:prstClr val="black"/>
                </a:solidFill>
                <a:latin typeface="+mn-lt"/>
              </a:rPr>
              <a:t>Artikla</a:t>
            </a:r>
            <a:r>
              <a:rPr lang="en-US" sz="1700" dirty="0">
                <a:solidFill>
                  <a:prstClr val="black"/>
                </a:solidFill>
                <a:latin typeface="+mn-lt"/>
              </a:rPr>
              <a:t> 39(1) EPPO </a:t>
            </a:r>
            <a:r>
              <a:rPr lang="en-US" sz="1700" dirty="0" err="1">
                <a:solidFill>
                  <a:prstClr val="black"/>
                </a:solidFill>
                <a:latin typeface="+mn-lt"/>
              </a:rPr>
              <a:t>Asetus</a:t>
            </a:r>
            <a:r>
              <a:rPr lang="en-US" sz="1700" dirty="0">
                <a:solidFill>
                  <a:prstClr val="black"/>
                </a:solidFill>
                <a:latin typeface="+mn-lt"/>
              </a:rPr>
              <a:t>: “Jos </a:t>
            </a:r>
            <a:r>
              <a:rPr lang="en-US" sz="1700" b="1" dirty="0" err="1">
                <a:solidFill>
                  <a:prstClr val="black"/>
                </a:solidFill>
                <a:latin typeface="+mn-lt"/>
              </a:rPr>
              <a:t>syytetoimet</a:t>
            </a:r>
            <a:r>
              <a:rPr lang="en-US" sz="1700" b="1" dirty="0">
                <a:solidFill>
                  <a:prstClr val="black"/>
                </a:solidFill>
                <a:latin typeface="+mn-lt"/>
              </a:rPr>
              <a:t> </a:t>
            </a:r>
            <a:r>
              <a:rPr lang="en-US" sz="1700" b="1" dirty="0" err="1">
                <a:solidFill>
                  <a:prstClr val="black"/>
                </a:solidFill>
                <a:latin typeface="+mn-lt"/>
              </a:rPr>
              <a:t>ovat</a:t>
            </a:r>
            <a:r>
              <a:rPr lang="en-US" sz="1700" b="1" dirty="0">
                <a:solidFill>
                  <a:prstClr val="black"/>
                </a:solidFill>
                <a:latin typeface="+mn-lt"/>
              </a:rPr>
              <a:t> </a:t>
            </a:r>
            <a:r>
              <a:rPr lang="en-US" sz="1700" b="1" dirty="0" err="1">
                <a:solidFill>
                  <a:prstClr val="black"/>
                </a:solidFill>
                <a:latin typeface="+mn-lt"/>
              </a:rPr>
              <a:t>käyneet</a:t>
            </a:r>
            <a:r>
              <a:rPr lang="en-US" sz="1700" dirty="0">
                <a:solidFill>
                  <a:prstClr val="black"/>
                </a:solidFill>
                <a:latin typeface="+mn-lt"/>
              </a:rPr>
              <a:t> </a:t>
            </a:r>
            <a:r>
              <a:rPr lang="en-US" sz="1700" dirty="0" err="1">
                <a:solidFill>
                  <a:prstClr val="black"/>
                </a:solidFill>
                <a:latin typeface="+mn-lt"/>
              </a:rPr>
              <a:t>asiaa</a:t>
            </a:r>
            <a:r>
              <a:rPr lang="en-US" sz="1700" dirty="0">
                <a:solidFill>
                  <a:prstClr val="black"/>
                </a:solidFill>
                <a:latin typeface="+mn-lt"/>
              </a:rPr>
              <a:t> </a:t>
            </a:r>
            <a:r>
              <a:rPr lang="en-US" sz="1700" dirty="0" err="1">
                <a:solidFill>
                  <a:prstClr val="black"/>
                </a:solidFill>
                <a:latin typeface="+mn-lt"/>
              </a:rPr>
              <a:t>käsittelevän</a:t>
            </a:r>
            <a:r>
              <a:rPr lang="en-US" sz="1700" dirty="0">
                <a:solidFill>
                  <a:prstClr val="black"/>
                </a:solidFill>
                <a:latin typeface="+mn-lt"/>
              </a:rPr>
              <a:t> </a:t>
            </a:r>
            <a:r>
              <a:rPr lang="en-US" sz="1700" dirty="0" err="1">
                <a:solidFill>
                  <a:prstClr val="black"/>
                </a:solidFill>
                <a:latin typeface="+mn-lt"/>
              </a:rPr>
              <a:t>valtuutetun</a:t>
            </a:r>
            <a:r>
              <a:rPr lang="en-US" sz="1700" dirty="0">
                <a:solidFill>
                  <a:prstClr val="black"/>
                </a:solidFill>
                <a:latin typeface="+mn-lt"/>
              </a:rPr>
              <a:t> </a:t>
            </a:r>
            <a:r>
              <a:rPr lang="en-US" sz="1700" dirty="0" err="1">
                <a:solidFill>
                  <a:prstClr val="black"/>
                </a:solidFill>
                <a:latin typeface="+mn-lt"/>
              </a:rPr>
              <a:t>Euroopan</a:t>
            </a:r>
            <a:r>
              <a:rPr lang="en-US" sz="1700" dirty="0">
                <a:solidFill>
                  <a:prstClr val="black"/>
                </a:solidFill>
                <a:latin typeface="+mn-lt"/>
              </a:rPr>
              <a:t> </a:t>
            </a:r>
            <a:r>
              <a:rPr lang="en-US" sz="1700" dirty="0" err="1">
                <a:solidFill>
                  <a:prstClr val="black"/>
                </a:solidFill>
                <a:latin typeface="+mn-lt"/>
              </a:rPr>
              <a:t>syyttäjän</a:t>
            </a:r>
            <a:r>
              <a:rPr lang="en-US" sz="1700" dirty="0">
                <a:solidFill>
                  <a:prstClr val="black"/>
                </a:solidFill>
                <a:latin typeface="+mn-lt"/>
              </a:rPr>
              <a:t> </a:t>
            </a:r>
            <a:r>
              <a:rPr lang="en-US" sz="1700" b="1" dirty="0" err="1">
                <a:solidFill>
                  <a:prstClr val="black"/>
                </a:solidFill>
                <a:latin typeface="+mn-lt"/>
              </a:rPr>
              <a:t>jäsenvaltion</a:t>
            </a:r>
            <a:r>
              <a:rPr lang="en-US" sz="1700" b="1" dirty="0">
                <a:solidFill>
                  <a:prstClr val="black"/>
                </a:solidFill>
                <a:latin typeface="+mn-lt"/>
              </a:rPr>
              <a:t> </a:t>
            </a:r>
            <a:r>
              <a:rPr lang="en-US" sz="1700" b="1" dirty="0" err="1">
                <a:solidFill>
                  <a:prstClr val="black"/>
                </a:solidFill>
                <a:latin typeface="+mn-lt"/>
              </a:rPr>
              <a:t>lainsäädännön</a:t>
            </a:r>
            <a:r>
              <a:rPr lang="en-US" sz="1700" b="1" dirty="0">
                <a:solidFill>
                  <a:prstClr val="black"/>
                </a:solidFill>
                <a:latin typeface="+mn-lt"/>
              </a:rPr>
              <a:t> </a:t>
            </a:r>
            <a:r>
              <a:rPr lang="en-US" sz="1700" b="1" dirty="0" err="1">
                <a:solidFill>
                  <a:prstClr val="black"/>
                </a:solidFill>
                <a:latin typeface="+mn-lt"/>
              </a:rPr>
              <a:t>perusteella</a:t>
            </a:r>
            <a:r>
              <a:rPr lang="en-US" sz="1700" b="1" dirty="0">
                <a:solidFill>
                  <a:prstClr val="black"/>
                </a:solidFill>
                <a:latin typeface="+mn-lt"/>
              </a:rPr>
              <a:t> </a:t>
            </a:r>
            <a:r>
              <a:rPr lang="en-US" sz="1700" b="1" dirty="0" err="1">
                <a:solidFill>
                  <a:prstClr val="black"/>
                </a:solidFill>
                <a:latin typeface="+mn-lt"/>
              </a:rPr>
              <a:t>mahdottomiksi</a:t>
            </a:r>
            <a:r>
              <a:rPr lang="en-US" sz="1700" dirty="0">
                <a:latin typeface="+mn-lt"/>
              </a:rPr>
              <a:t>, </a:t>
            </a:r>
            <a:r>
              <a:rPr lang="en-US" sz="1700" dirty="0" err="1">
                <a:latin typeface="+mn-lt"/>
              </a:rPr>
              <a:t>pysyvä</a:t>
            </a:r>
            <a:r>
              <a:rPr lang="en-US" sz="1700" dirty="0">
                <a:latin typeface="+mn-lt"/>
              </a:rPr>
              <a:t> </a:t>
            </a:r>
            <a:r>
              <a:rPr lang="en-US" sz="1700" dirty="0" err="1">
                <a:latin typeface="+mn-lt"/>
              </a:rPr>
              <a:t>jaosto</a:t>
            </a:r>
            <a:r>
              <a:rPr lang="en-US" sz="1700" dirty="0">
                <a:latin typeface="+mn-lt"/>
              </a:rPr>
              <a:t> </a:t>
            </a:r>
            <a:r>
              <a:rPr lang="en-US" sz="1700" dirty="0" err="1">
                <a:latin typeface="+mn-lt"/>
              </a:rPr>
              <a:t>päättää</a:t>
            </a:r>
            <a:r>
              <a:rPr lang="en-US" sz="1700" dirty="0">
                <a:latin typeface="+mn-lt"/>
              </a:rPr>
              <a:t> </a:t>
            </a:r>
            <a:r>
              <a:rPr lang="en-US" sz="1700" dirty="0" err="1">
                <a:latin typeface="+mn-lt"/>
              </a:rPr>
              <a:t>asiaa</a:t>
            </a:r>
            <a:r>
              <a:rPr lang="en-US" sz="1700" dirty="0">
                <a:latin typeface="+mn-lt"/>
              </a:rPr>
              <a:t> </a:t>
            </a:r>
            <a:r>
              <a:rPr lang="en-US" sz="1700" dirty="0" err="1">
                <a:latin typeface="+mn-lt"/>
              </a:rPr>
              <a:t>käsittelevän</a:t>
            </a:r>
            <a:r>
              <a:rPr lang="en-US" sz="1700" dirty="0">
                <a:latin typeface="+mn-lt"/>
              </a:rPr>
              <a:t> </a:t>
            </a:r>
            <a:r>
              <a:rPr lang="en-US" sz="1700" dirty="0" err="1">
                <a:latin typeface="+mn-lt"/>
              </a:rPr>
              <a:t>EDP:n</a:t>
            </a:r>
            <a:r>
              <a:rPr lang="en-US" sz="1700" dirty="0">
                <a:latin typeface="+mn-lt"/>
              </a:rPr>
              <a:t> 35 </a:t>
            </a:r>
            <a:r>
              <a:rPr lang="en-US" sz="1700" dirty="0" err="1">
                <a:latin typeface="+mn-lt"/>
              </a:rPr>
              <a:t>artiklan</a:t>
            </a:r>
            <a:r>
              <a:rPr lang="en-US" sz="1700" dirty="0">
                <a:latin typeface="+mn-lt"/>
              </a:rPr>
              <a:t> 1 </a:t>
            </a:r>
            <a:r>
              <a:rPr lang="en-US" sz="1700" dirty="0" err="1">
                <a:latin typeface="+mn-lt"/>
              </a:rPr>
              <a:t>kohdan</a:t>
            </a:r>
            <a:r>
              <a:rPr lang="en-US" sz="1700" dirty="0">
                <a:latin typeface="+mn-lt"/>
              </a:rPr>
              <a:t> </a:t>
            </a:r>
            <a:r>
              <a:rPr lang="en-US" sz="1700" dirty="0" err="1">
                <a:latin typeface="+mn-lt"/>
              </a:rPr>
              <a:t>mukaisesti</a:t>
            </a:r>
            <a:r>
              <a:rPr lang="en-US" sz="1700" dirty="0">
                <a:latin typeface="+mn-lt"/>
              </a:rPr>
              <a:t> </a:t>
            </a:r>
            <a:r>
              <a:rPr lang="en-US" sz="1700" dirty="0" err="1">
                <a:latin typeface="+mn-lt"/>
              </a:rPr>
              <a:t>toimittaman</a:t>
            </a:r>
            <a:r>
              <a:rPr lang="en-US" sz="1700" dirty="0">
                <a:latin typeface="+mn-lt"/>
              </a:rPr>
              <a:t> </a:t>
            </a:r>
            <a:r>
              <a:rPr lang="en-US" sz="1700" dirty="0" err="1">
                <a:latin typeface="+mn-lt"/>
              </a:rPr>
              <a:t>kertomuksen</a:t>
            </a:r>
            <a:r>
              <a:rPr lang="en-US" sz="1700" dirty="0">
                <a:latin typeface="+mn-lt"/>
              </a:rPr>
              <a:t> </a:t>
            </a:r>
            <a:r>
              <a:rPr lang="en-US" sz="1700" dirty="0" err="1">
                <a:latin typeface="+mn-lt"/>
              </a:rPr>
              <a:t>perusteella</a:t>
            </a:r>
            <a:r>
              <a:rPr lang="en-US" sz="1700" dirty="0">
                <a:latin typeface="+mn-lt"/>
              </a:rPr>
              <a:t> </a:t>
            </a:r>
            <a:r>
              <a:rPr lang="en-US" sz="1700" dirty="0" err="1">
                <a:latin typeface="+mn-lt"/>
              </a:rPr>
              <a:t>henkilöä</a:t>
            </a:r>
            <a:r>
              <a:rPr lang="en-US" sz="1700" dirty="0">
                <a:latin typeface="+mn-lt"/>
              </a:rPr>
              <a:t> </a:t>
            </a:r>
            <a:r>
              <a:rPr lang="en-US" sz="1700" dirty="0" err="1">
                <a:latin typeface="+mn-lt"/>
              </a:rPr>
              <a:t>koskevan</a:t>
            </a:r>
            <a:r>
              <a:rPr lang="en-US" sz="1700" dirty="0">
                <a:latin typeface="+mn-lt"/>
              </a:rPr>
              <a:t> </a:t>
            </a:r>
            <a:r>
              <a:rPr lang="en-US" sz="1700" dirty="0" err="1">
                <a:latin typeface="+mn-lt"/>
              </a:rPr>
              <a:t>asian</a:t>
            </a:r>
            <a:r>
              <a:rPr lang="en-US" sz="1700" dirty="0">
                <a:latin typeface="+mn-lt"/>
              </a:rPr>
              <a:t> </a:t>
            </a:r>
            <a:r>
              <a:rPr lang="en-US" sz="1700" dirty="0" err="1">
                <a:latin typeface="+mn-lt"/>
              </a:rPr>
              <a:t>käsittelyn</a:t>
            </a:r>
            <a:r>
              <a:rPr lang="en-US" sz="1700" dirty="0">
                <a:latin typeface="+mn-lt"/>
              </a:rPr>
              <a:t> </a:t>
            </a:r>
            <a:r>
              <a:rPr lang="en-US" sz="1700" dirty="0" err="1">
                <a:latin typeface="+mn-lt"/>
              </a:rPr>
              <a:t>lopettamisesta</a:t>
            </a:r>
            <a:r>
              <a:rPr lang="en-US" sz="1700" dirty="0">
                <a:latin typeface="+mn-lt"/>
              </a:rPr>
              <a:t> </a:t>
            </a:r>
            <a:r>
              <a:rPr lang="en-US" sz="1700" dirty="0" err="1">
                <a:latin typeface="+mn-lt"/>
              </a:rPr>
              <a:t>jollakin</a:t>
            </a:r>
            <a:r>
              <a:rPr lang="en-US" sz="1700" dirty="0">
                <a:latin typeface="+mn-lt"/>
              </a:rPr>
              <a:t> </a:t>
            </a:r>
            <a:r>
              <a:rPr lang="en-US" sz="1700" dirty="0" err="1">
                <a:latin typeface="+mn-lt"/>
              </a:rPr>
              <a:t>seuraavista</a:t>
            </a:r>
            <a:r>
              <a:rPr lang="en-US" sz="1700" dirty="0">
                <a:latin typeface="+mn-lt"/>
              </a:rPr>
              <a:t> </a:t>
            </a:r>
            <a:r>
              <a:rPr lang="en-US" sz="1700" dirty="0" err="1">
                <a:latin typeface="+mn-lt"/>
              </a:rPr>
              <a:t>perusteista</a:t>
            </a:r>
            <a:r>
              <a:rPr lang="en-US" sz="1700" dirty="0">
                <a:latin typeface="+mn-lt"/>
              </a:rPr>
              <a:t>:</a:t>
            </a:r>
            <a:r>
              <a:rPr lang="en-US" sz="1700" b="1" dirty="0">
                <a:latin typeface="+mn-lt"/>
              </a:rPr>
              <a:t> </a:t>
            </a:r>
            <a:endParaRPr lang="en-US" sz="1700" dirty="0">
              <a:latin typeface="+mn-lt"/>
            </a:endParaRPr>
          </a:p>
          <a:p>
            <a:pPr marL="0" indent="0" algn="just">
              <a:buNone/>
            </a:pPr>
            <a:r>
              <a:rPr lang="en-US" sz="1500" dirty="0">
                <a:latin typeface="+mn-lt"/>
              </a:rPr>
              <a:t>(a) </a:t>
            </a:r>
            <a:r>
              <a:rPr lang="en-US" sz="1500" dirty="0" err="1">
                <a:latin typeface="+mn-lt"/>
              </a:rPr>
              <a:t>epäillyn</a:t>
            </a:r>
            <a:r>
              <a:rPr lang="en-US" sz="1500" dirty="0">
                <a:latin typeface="+mn-lt"/>
              </a:rPr>
              <a:t>/</a:t>
            </a:r>
            <a:r>
              <a:rPr lang="en-US" sz="1500" dirty="0" err="1">
                <a:latin typeface="+mn-lt"/>
              </a:rPr>
              <a:t>syytetyn</a:t>
            </a:r>
            <a:r>
              <a:rPr lang="en-US" sz="1500" dirty="0">
                <a:latin typeface="+mn-lt"/>
              </a:rPr>
              <a:t> </a:t>
            </a:r>
            <a:r>
              <a:rPr lang="en-US" sz="1500" b="1" dirty="0" err="1">
                <a:latin typeface="+mn-lt"/>
              </a:rPr>
              <a:t>kuolema</a:t>
            </a:r>
            <a:r>
              <a:rPr lang="en-US" sz="1500" dirty="0">
                <a:latin typeface="+mn-lt"/>
              </a:rPr>
              <a:t> tai </a:t>
            </a:r>
            <a:r>
              <a:rPr lang="en-US" sz="1500" dirty="0" err="1">
                <a:latin typeface="+mn-lt"/>
              </a:rPr>
              <a:t>oikeushenkilön</a:t>
            </a:r>
            <a:r>
              <a:rPr lang="en-US" sz="1500" dirty="0">
                <a:latin typeface="+mn-lt"/>
              </a:rPr>
              <a:t> </a:t>
            </a:r>
            <a:r>
              <a:rPr lang="en-US" sz="1500" b="1" dirty="0" err="1">
                <a:latin typeface="+mn-lt"/>
              </a:rPr>
              <a:t>selvitystila</a:t>
            </a:r>
            <a:r>
              <a:rPr lang="en-US" sz="1500" dirty="0">
                <a:latin typeface="+mn-lt"/>
              </a:rPr>
              <a:t>; </a:t>
            </a:r>
          </a:p>
          <a:p>
            <a:pPr marL="0" indent="0" algn="just">
              <a:buNone/>
            </a:pPr>
            <a:r>
              <a:rPr lang="en-US" sz="1500" dirty="0">
                <a:latin typeface="+mn-lt"/>
              </a:rPr>
              <a:t>(b) </a:t>
            </a:r>
            <a:r>
              <a:rPr lang="en-US" sz="1500" dirty="0" err="1">
                <a:latin typeface="+mn-lt"/>
              </a:rPr>
              <a:t>epäillyn</a:t>
            </a:r>
            <a:r>
              <a:rPr lang="en-US" sz="1500" dirty="0">
                <a:latin typeface="+mn-lt"/>
              </a:rPr>
              <a:t>/</a:t>
            </a:r>
            <a:r>
              <a:rPr lang="en-US" sz="1500" dirty="0" err="1">
                <a:latin typeface="+mn-lt"/>
              </a:rPr>
              <a:t>syytetyn</a:t>
            </a:r>
            <a:r>
              <a:rPr lang="en-US" sz="1500" dirty="0">
                <a:latin typeface="+mn-lt"/>
              </a:rPr>
              <a:t> </a:t>
            </a:r>
            <a:r>
              <a:rPr lang="en-US" sz="1500" b="1" dirty="0" err="1">
                <a:latin typeface="+mn-lt"/>
              </a:rPr>
              <a:t>syyntakeettomuus</a:t>
            </a:r>
            <a:r>
              <a:rPr lang="en-US" sz="1500" dirty="0">
                <a:latin typeface="+mn-lt"/>
              </a:rPr>
              <a:t>; </a:t>
            </a:r>
          </a:p>
          <a:p>
            <a:pPr marL="0" indent="0" algn="just">
              <a:buNone/>
            </a:pPr>
            <a:r>
              <a:rPr lang="en-US" sz="1500" dirty="0">
                <a:latin typeface="+mn-lt"/>
              </a:rPr>
              <a:t>(c) </a:t>
            </a:r>
            <a:r>
              <a:rPr lang="en-US" sz="1500" dirty="0" err="1">
                <a:latin typeface="+mn-lt"/>
              </a:rPr>
              <a:t>epäillylle</a:t>
            </a:r>
            <a:r>
              <a:rPr lang="en-US" sz="1500" dirty="0">
                <a:latin typeface="+mn-lt"/>
              </a:rPr>
              <a:t>/</a:t>
            </a:r>
            <a:r>
              <a:rPr lang="en-US" sz="1500" dirty="0" err="1">
                <a:latin typeface="+mn-lt"/>
              </a:rPr>
              <a:t>syytetylle</a:t>
            </a:r>
            <a:r>
              <a:rPr lang="en-US" sz="1500" dirty="0">
                <a:latin typeface="+mn-lt"/>
              </a:rPr>
              <a:t> </a:t>
            </a:r>
            <a:r>
              <a:rPr lang="en-US" sz="1500" dirty="0" err="1">
                <a:latin typeface="+mn-lt"/>
              </a:rPr>
              <a:t>myönnetty</a:t>
            </a:r>
            <a:r>
              <a:rPr lang="en-US" sz="1500" dirty="0">
                <a:latin typeface="+mn-lt"/>
              </a:rPr>
              <a:t> </a:t>
            </a:r>
            <a:r>
              <a:rPr lang="en-US" sz="1500" b="1" dirty="0" err="1">
                <a:latin typeface="+mn-lt"/>
              </a:rPr>
              <a:t>armahdus</a:t>
            </a:r>
            <a:r>
              <a:rPr lang="en-US" sz="1500" dirty="0">
                <a:latin typeface="+mn-lt"/>
              </a:rPr>
              <a:t>; </a:t>
            </a:r>
          </a:p>
          <a:p>
            <a:pPr marL="0" indent="0" algn="just">
              <a:buNone/>
            </a:pPr>
            <a:r>
              <a:rPr lang="en-US" sz="1500" dirty="0">
                <a:latin typeface="+mn-lt"/>
              </a:rPr>
              <a:t>(d)</a:t>
            </a:r>
            <a:r>
              <a:rPr lang="en-US" sz="1500" dirty="0" err="1">
                <a:latin typeface="+mn-lt"/>
              </a:rPr>
              <a:t>epäillylle</a:t>
            </a:r>
            <a:r>
              <a:rPr lang="en-US" sz="1500" dirty="0">
                <a:latin typeface="+mn-lt"/>
              </a:rPr>
              <a:t>/</a:t>
            </a:r>
            <a:r>
              <a:rPr lang="en-US" sz="1500" dirty="0" err="1">
                <a:latin typeface="+mn-lt"/>
              </a:rPr>
              <a:t>syytetylle</a:t>
            </a:r>
            <a:r>
              <a:rPr lang="en-US" sz="1500" dirty="0">
                <a:latin typeface="+mn-lt"/>
              </a:rPr>
              <a:t> </a:t>
            </a:r>
            <a:r>
              <a:rPr lang="en-US" sz="1500" dirty="0" err="1">
                <a:latin typeface="+mn-lt"/>
              </a:rPr>
              <a:t>myönnetty</a:t>
            </a:r>
            <a:r>
              <a:rPr lang="en-US" sz="1500" dirty="0">
                <a:latin typeface="+mn-lt"/>
              </a:rPr>
              <a:t> </a:t>
            </a:r>
            <a:r>
              <a:rPr lang="en-US" sz="1500" b="1" dirty="0" err="1">
                <a:latin typeface="+mn-lt"/>
              </a:rPr>
              <a:t>syytesuoja</a:t>
            </a:r>
            <a:r>
              <a:rPr lang="en-US" sz="1500" dirty="0">
                <a:latin typeface="+mn-lt"/>
              </a:rPr>
              <a:t>, </a:t>
            </a:r>
            <a:r>
              <a:rPr lang="en-US" sz="1500" dirty="0" err="1">
                <a:latin typeface="+mn-lt"/>
              </a:rPr>
              <a:t>ellei</a:t>
            </a:r>
            <a:r>
              <a:rPr lang="en-US" sz="1500" dirty="0">
                <a:latin typeface="+mn-lt"/>
              </a:rPr>
              <a:t> </a:t>
            </a:r>
            <a:r>
              <a:rPr lang="en-US" sz="1500" dirty="0" err="1">
                <a:latin typeface="+mn-lt"/>
              </a:rPr>
              <a:t>sitä</a:t>
            </a:r>
            <a:r>
              <a:rPr lang="en-US" sz="1500" dirty="0">
                <a:latin typeface="+mn-lt"/>
              </a:rPr>
              <a:t> ole </a:t>
            </a:r>
            <a:r>
              <a:rPr lang="en-US" sz="1500" dirty="0" err="1">
                <a:latin typeface="+mn-lt"/>
              </a:rPr>
              <a:t>poistettu</a:t>
            </a:r>
            <a:r>
              <a:rPr lang="en-US" sz="1500" dirty="0">
                <a:latin typeface="+mn-lt"/>
              </a:rPr>
              <a:t>; </a:t>
            </a:r>
          </a:p>
          <a:p>
            <a:pPr marL="0" indent="0" algn="just">
              <a:buNone/>
            </a:pPr>
            <a:r>
              <a:rPr lang="en-US" sz="1500" dirty="0">
                <a:latin typeface="+mn-lt"/>
              </a:rPr>
              <a:t>(e) </a:t>
            </a:r>
            <a:r>
              <a:rPr lang="en-US" sz="1500" dirty="0" err="1">
                <a:latin typeface="+mn-lt"/>
              </a:rPr>
              <a:t>kansallinen</a:t>
            </a:r>
            <a:r>
              <a:rPr lang="en-US" sz="1500" dirty="0">
                <a:latin typeface="+mn-lt"/>
              </a:rPr>
              <a:t> </a:t>
            </a:r>
            <a:r>
              <a:rPr lang="en-US" sz="1500" b="1" dirty="0" err="1">
                <a:latin typeface="+mn-lt"/>
              </a:rPr>
              <a:t>syyteoikeuden</a:t>
            </a:r>
            <a:r>
              <a:rPr lang="en-US" sz="1500" b="1" dirty="0">
                <a:latin typeface="+mn-lt"/>
              </a:rPr>
              <a:t> </a:t>
            </a:r>
            <a:r>
              <a:rPr lang="en-US" sz="1500" b="1" dirty="0" err="1">
                <a:latin typeface="+mn-lt"/>
              </a:rPr>
              <a:t>vanhentumisaika</a:t>
            </a:r>
            <a:r>
              <a:rPr lang="en-US" sz="1500" b="1" dirty="0">
                <a:latin typeface="+mn-lt"/>
              </a:rPr>
              <a:t> </a:t>
            </a:r>
            <a:r>
              <a:rPr lang="en-US" sz="1500" dirty="0">
                <a:latin typeface="+mn-lt"/>
              </a:rPr>
              <a:t>on </a:t>
            </a:r>
            <a:r>
              <a:rPr lang="en-US" sz="1500" dirty="0" err="1">
                <a:latin typeface="+mn-lt"/>
              </a:rPr>
              <a:t>kulunut</a:t>
            </a:r>
            <a:r>
              <a:rPr lang="en-US" sz="1500" dirty="0">
                <a:latin typeface="+mn-lt"/>
              </a:rPr>
              <a:t> </a:t>
            </a:r>
            <a:r>
              <a:rPr lang="en-US" sz="1500" dirty="0" err="1">
                <a:latin typeface="+mn-lt"/>
              </a:rPr>
              <a:t>umpeen</a:t>
            </a:r>
            <a:r>
              <a:rPr lang="en-US" sz="1500" dirty="0">
                <a:latin typeface="+mn-lt"/>
              </a:rPr>
              <a:t>; </a:t>
            </a:r>
          </a:p>
          <a:p>
            <a:pPr marL="0" indent="0" algn="just">
              <a:buNone/>
            </a:pPr>
            <a:r>
              <a:rPr lang="en-US" sz="1500" dirty="0">
                <a:latin typeface="+mn-lt"/>
              </a:rPr>
              <a:t>(f)</a:t>
            </a:r>
            <a:r>
              <a:rPr lang="en-US" sz="1500" dirty="0" err="1">
                <a:latin typeface="+mn-lt"/>
              </a:rPr>
              <a:t>epäillyn</a:t>
            </a:r>
            <a:r>
              <a:rPr lang="en-US" sz="1500" dirty="0">
                <a:latin typeface="+mn-lt"/>
              </a:rPr>
              <a:t> tai </a:t>
            </a:r>
            <a:r>
              <a:rPr lang="en-US" sz="1500" dirty="0" err="1">
                <a:latin typeface="+mn-lt"/>
              </a:rPr>
              <a:t>syytetyn</a:t>
            </a:r>
            <a:r>
              <a:rPr lang="en-US" sz="1500" dirty="0">
                <a:latin typeface="+mn-lt"/>
              </a:rPr>
              <a:t> </a:t>
            </a:r>
            <a:r>
              <a:rPr lang="en-US" sz="1500" dirty="0" err="1">
                <a:latin typeface="+mn-lt"/>
              </a:rPr>
              <a:t>asia</a:t>
            </a:r>
            <a:r>
              <a:rPr lang="en-US" sz="1500" dirty="0">
                <a:latin typeface="+mn-lt"/>
              </a:rPr>
              <a:t> on </a:t>
            </a:r>
            <a:r>
              <a:rPr lang="en-US" sz="1500" dirty="0" err="1">
                <a:latin typeface="+mn-lt"/>
              </a:rPr>
              <a:t>samojen</a:t>
            </a:r>
            <a:r>
              <a:rPr lang="en-US" sz="1500" dirty="0">
                <a:latin typeface="+mn-lt"/>
              </a:rPr>
              <a:t> </a:t>
            </a:r>
            <a:r>
              <a:rPr lang="en-US" sz="1500" dirty="0" err="1">
                <a:latin typeface="+mn-lt"/>
              </a:rPr>
              <a:t>tekojen</a:t>
            </a:r>
            <a:r>
              <a:rPr lang="en-US" sz="1500" dirty="0">
                <a:latin typeface="+mn-lt"/>
              </a:rPr>
              <a:t> </a:t>
            </a:r>
            <a:r>
              <a:rPr lang="en-US" sz="1500" dirty="0" err="1">
                <a:latin typeface="+mn-lt"/>
              </a:rPr>
              <a:t>osalta</a:t>
            </a:r>
            <a:r>
              <a:rPr lang="en-US" sz="1500" dirty="0">
                <a:latin typeface="+mn-lt"/>
              </a:rPr>
              <a:t> jo </a:t>
            </a:r>
            <a:r>
              <a:rPr lang="en-US" sz="1500" dirty="0" err="1">
                <a:latin typeface="+mn-lt"/>
              </a:rPr>
              <a:t>ratkaistu</a:t>
            </a:r>
            <a:r>
              <a:rPr lang="en-US" sz="1500" dirty="0">
                <a:latin typeface="+mn-lt"/>
              </a:rPr>
              <a:t> </a:t>
            </a:r>
            <a:r>
              <a:rPr lang="en-US" sz="1500" dirty="0" err="1">
                <a:latin typeface="+mn-lt"/>
              </a:rPr>
              <a:t>lopullisesti</a:t>
            </a:r>
            <a:r>
              <a:rPr lang="en-US" sz="1500" dirty="0">
                <a:latin typeface="+mn-lt"/>
              </a:rPr>
              <a:t> (</a:t>
            </a:r>
            <a:r>
              <a:rPr lang="en-US" sz="1500" b="1" dirty="0" err="1">
                <a:latin typeface="+mn-lt"/>
              </a:rPr>
              <a:t>oikeusvoima</a:t>
            </a:r>
            <a:r>
              <a:rPr lang="en-US" sz="1500" dirty="0">
                <a:latin typeface="+mn-lt"/>
              </a:rPr>
              <a:t>); </a:t>
            </a:r>
          </a:p>
          <a:p>
            <a:pPr marL="0" indent="0" algn="just">
              <a:buNone/>
            </a:pPr>
            <a:r>
              <a:rPr lang="en-US" sz="1500" dirty="0">
                <a:latin typeface="+mn-lt"/>
              </a:rPr>
              <a:t>(g) </a:t>
            </a:r>
            <a:r>
              <a:rPr lang="en-US" sz="1500" b="1" dirty="0" err="1">
                <a:latin typeface="+mn-lt"/>
              </a:rPr>
              <a:t>asiaa</a:t>
            </a:r>
            <a:r>
              <a:rPr lang="en-US" sz="1500" b="1" dirty="0">
                <a:latin typeface="+mn-lt"/>
              </a:rPr>
              <a:t> </a:t>
            </a:r>
            <a:r>
              <a:rPr lang="en-US" sz="1500" b="1" dirty="0" err="1">
                <a:latin typeface="+mn-lt"/>
              </a:rPr>
              <a:t>koskeva</a:t>
            </a:r>
            <a:r>
              <a:rPr lang="en-US" sz="1500" b="1" dirty="0">
                <a:latin typeface="+mn-lt"/>
              </a:rPr>
              <a:t> </a:t>
            </a:r>
            <a:r>
              <a:rPr lang="en-US" sz="1500" b="1" dirty="0" err="1">
                <a:latin typeface="+mn-lt"/>
              </a:rPr>
              <a:t>näyttö</a:t>
            </a:r>
            <a:r>
              <a:rPr lang="en-US" sz="1500" b="1" dirty="0">
                <a:latin typeface="+mn-lt"/>
              </a:rPr>
              <a:t> </a:t>
            </a:r>
            <a:r>
              <a:rPr lang="en-US" sz="1500" b="1" dirty="0" err="1">
                <a:latin typeface="+mn-lt"/>
              </a:rPr>
              <a:t>ei</a:t>
            </a:r>
            <a:r>
              <a:rPr lang="en-US" sz="1500" b="1" dirty="0">
                <a:latin typeface="+mn-lt"/>
              </a:rPr>
              <a:t> </a:t>
            </a:r>
            <a:r>
              <a:rPr lang="en-US" sz="1500" b="1" dirty="0" err="1">
                <a:latin typeface="+mn-lt"/>
              </a:rPr>
              <a:t>riitä</a:t>
            </a:r>
            <a:endParaRPr lang="en-US" sz="1700" b="1" dirty="0">
              <a:latin typeface="+mn-lt"/>
            </a:endParaRPr>
          </a:p>
          <a:p>
            <a:pPr marL="0" indent="0" algn="just">
              <a:buNone/>
            </a:pPr>
            <a:r>
              <a:rPr lang="en-US" sz="1700" dirty="0" err="1">
                <a:latin typeface="+mn-lt"/>
              </a:rPr>
              <a:t>Resitaali</a:t>
            </a:r>
            <a:r>
              <a:rPr lang="en-US" sz="1700" dirty="0">
                <a:latin typeface="+mn-lt"/>
              </a:rPr>
              <a:t> 81: “… </a:t>
            </a:r>
            <a:r>
              <a:rPr lang="en-US" sz="1700" b="1" dirty="0">
                <a:latin typeface="+mn-lt"/>
              </a:rPr>
              <a:t>EPPO-</a:t>
            </a:r>
            <a:r>
              <a:rPr lang="en-US" sz="1700" b="1" dirty="0" err="1">
                <a:latin typeface="+mn-lt"/>
              </a:rPr>
              <a:t>jutun</a:t>
            </a:r>
            <a:r>
              <a:rPr lang="en-US" sz="1700" b="1" dirty="0">
                <a:latin typeface="+mn-lt"/>
              </a:rPr>
              <a:t> </a:t>
            </a:r>
            <a:r>
              <a:rPr lang="en-US" sz="1700" b="1" dirty="0" err="1">
                <a:latin typeface="+mn-lt"/>
              </a:rPr>
              <a:t>lopettamisen</a:t>
            </a:r>
            <a:r>
              <a:rPr lang="en-US" sz="1700" b="1" dirty="0">
                <a:latin typeface="+mn-lt"/>
              </a:rPr>
              <a:t> </a:t>
            </a:r>
            <a:r>
              <a:rPr lang="en-US" sz="1700" b="1" dirty="0" err="1">
                <a:latin typeface="+mn-lt"/>
              </a:rPr>
              <a:t>syyt</a:t>
            </a:r>
            <a:r>
              <a:rPr lang="en-US" sz="1700" b="1" dirty="0">
                <a:latin typeface="+mn-lt"/>
              </a:rPr>
              <a:t> </a:t>
            </a:r>
            <a:r>
              <a:rPr lang="en-US" sz="1700" b="1" dirty="0" err="1">
                <a:latin typeface="+mn-lt"/>
              </a:rPr>
              <a:t>määritellään</a:t>
            </a:r>
            <a:r>
              <a:rPr lang="en-US" sz="1700" b="1" dirty="0">
                <a:latin typeface="+mn-lt"/>
              </a:rPr>
              <a:t> </a:t>
            </a:r>
            <a:r>
              <a:rPr lang="en-US" sz="1700" b="1" dirty="0" err="1">
                <a:solidFill>
                  <a:srgbClr val="FF0000"/>
                </a:solidFill>
                <a:latin typeface="+mn-lt"/>
              </a:rPr>
              <a:t>tyhjentävästi</a:t>
            </a:r>
            <a:r>
              <a:rPr lang="en-US" sz="1700" b="1" dirty="0">
                <a:latin typeface="+mn-lt"/>
              </a:rPr>
              <a:t> </a:t>
            </a:r>
            <a:r>
              <a:rPr lang="en-US" sz="1700" b="1" dirty="0" err="1">
                <a:latin typeface="+mn-lt"/>
              </a:rPr>
              <a:t>tässä</a:t>
            </a:r>
            <a:r>
              <a:rPr lang="en-US" sz="1700" b="1" dirty="0">
                <a:latin typeface="+mn-lt"/>
              </a:rPr>
              <a:t> </a:t>
            </a:r>
            <a:r>
              <a:rPr lang="en-US" sz="1700" b="1" dirty="0" err="1">
                <a:latin typeface="+mn-lt"/>
              </a:rPr>
              <a:t>asetuksessa</a:t>
            </a:r>
            <a:r>
              <a:rPr lang="en-US" sz="1700" dirty="0">
                <a:latin typeface="+mn-lt"/>
              </a:rPr>
              <a:t>..”</a:t>
            </a:r>
            <a:endParaRPr lang="en-US" sz="1700" dirty="0"/>
          </a:p>
          <a:p>
            <a:pPr marL="0" indent="0">
              <a:buNone/>
            </a:pPr>
            <a:endParaRPr lang="en-US" sz="1700" dirty="0">
              <a:solidFill>
                <a:prstClr val="black"/>
              </a:solidFill>
            </a:endParaRPr>
          </a:p>
        </p:txBody>
      </p:sp>
      <p:sp>
        <p:nvSpPr>
          <p:cNvPr id="5" name="Dia számának helye 4">
            <a:extLst>
              <a:ext uri="{FF2B5EF4-FFF2-40B4-BE49-F238E27FC236}">
                <a16:creationId xmlns:a16="http://schemas.microsoft.com/office/drawing/2014/main" id="{1745D700-35D2-495E-BFAB-F606621A911E}"/>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618335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42261"/>
            <a:ext cx="9967452" cy="907791"/>
          </a:xfrm>
        </p:spPr>
        <p:txBody>
          <a:bodyPr>
            <a:normAutofit/>
          </a:bodyPr>
          <a:lstStyle/>
          <a:p>
            <a:r>
              <a:rPr lang="en-US" dirty="0" err="1"/>
              <a:t>Artikla</a:t>
            </a:r>
            <a:r>
              <a:rPr lang="en-US" dirty="0"/>
              <a:t> 39 – </a:t>
            </a:r>
            <a:r>
              <a:rPr lang="en-GB" dirty="0"/>
              <a:t>Asian </a:t>
            </a:r>
            <a:r>
              <a:rPr lang="en-GB" dirty="0" err="1"/>
              <a:t>käsittelyn</a:t>
            </a:r>
            <a:r>
              <a:rPr lang="en-GB" dirty="0"/>
              <a:t> </a:t>
            </a:r>
            <a:r>
              <a:rPr lang="en-GB" dirty="0" err="1"/>
              <a:t>lopettaminen</a:t>
            </a:r>
            <a:endParaRPr lang="de-DE" dirty="0"/>
          </a:p>
        </p:txBody>
      </p:sp>
      <p:sp>
        <p:nvSpPr>
          <p:cNvPr id="3" name="Inhaltsplatzhalter 2"/>
          <p:cNvSpPr>
            <a:spLocks noGrp="1"/>
          </p:cNvSpPr>
          <p:nvPr>
            <p:ph idx="1"/>
          </p:nvPr>
        </p:nvSpPr>
        <p:spPr/>
        <p:txBody>
          <a:bodyPr>
            <a:noAutofit/>
          </a:bodyPr>
          <a:lstStyle/>
          <a:p>
            <a:pPr marL="0" indent="0" algn="just">
              <a:buNone/>
            </a:pPr>
            <a:r>
              <a:rPr lang="en-US" sz="1800" dirty="0" err="1">
                <a:solidFill>
                  <a:schemeClr val="tx1"/>
                </a:solidFill>
                <a:latin typeface="+mn-lt"/>
              </a:rPr>
              <a:t>Artikla</a:t>
            </a:r>
            <a:r>
              <a:rPr lang="en-US" sz="1800" dirty="0">
                <a:solidFill>
                  <a:schemeClr val="tx1"/>
                </a:solidFill>
                <a:latin typeface="+mn-lt"/>
              </a:rPr>
              <a:t> 39(2) EPPO </a:t>
            </a:r>
            <a:r>
              <a:rPr lang="en-US" sz="1800" dirty="0" err="1">
                <a:solidFill>
                  <a:schemeClr val="tx1"/>
                </a:solidFill>
                <a:latin typeface="+mn-lt"/>
              </a:rPr>
              <a:t>Asetus</a:t>
            </a:r>
            <a:r>
              <a:rPr lang="en-US" sz="1800" dirty="0">
                <a:solidFill>
                  <a:schemeClr val="tx1"/>
                </a:solidFill>
                <a:latin typeface="+mn-lt"/>
              </a:rPr>
              <a:t>: “</a:t>
            </a:r>
            <a:r>
              <a:rPr lang="en-US" sz="1800" dirty="0" err="1">
                <a:solidFill>
                  <a:schemeClr val="tx1"/>
                </a:solidFill>
                <a:latin typeface="+mn-lt"/>
              </a:rPr>
              <a:t>Edellä</a:t>
            </a:r>
            <a:r>
              <a:rPr lang="en-US" sz="1800" dirty="0">
                <a:solidFill>
                  <a:schemeClr val="tx1"/>
                </a:solidFill>
                <a:latin typeface="+mn-lt"/>
              </a:rPr>
              <a:t> 1 </a:t>
            </a:r>
            <a:r>
              <a:rPr lang="en-US" sz="1800" dirty="0" err="1">
                <a:solidFill>
                  <a:schemeClr val="tx1"/>
                </a:solidFill>
                <a:latin typeface="+mn-lt"/>
              </a:rPr>
              <a:t>kohdan</a:t>
            </a:r>
            <a:r>
              <a:rPr lang="en-US" sz="1800" dirty="0">
                <a:solidFill>
                  <a:schemeClr val="tx1"/>
                </a:solidFill>
                <a:latin typeface="+mn-lt"/>
              </a:rPr>
              <a:t> </a:t>
            </a:r>
            <a:r>
              <a:rPr lang="en-US" sz="1800" dirty="0" err="1">
                <a:solidFill>
                  <a:schemeClr val="tx1"/>
                </a:solidFill>
                <a:latin typeface="+mn-lt"/>
              </a:rPr>
              <a:t>mukainen</a:t>
            </a:r>
            <a:r>
              <a:rPr lang="en-US" sz="1800" dirty="0">
                <a:solidFill>
                  <a:schemeClr val="tx1"/>
                </a:solidFill>
                <a:latin typeface="+mn-lt"/>
              </a:rPr>
              <a:t> </a:t>
            </a:r>
            <a:r>
              <a:rPr lang="en-US" sz="1800" dirty="0" err="1">
                <a:solidFill>
                  <a:schemeClr val="tx1"/>
                </a:solidFill>
                <a:latin typeface="+mn-lt"/>
              </a:rPr>
              <a:t>päätös</a:t>
            </a:r>
            <a:r>
              <a:rPr lang="en-US" sz="1800" dirty="0">
                <a:solidFill>
                  <a:schemeClr val="tx1"/>
                </a:solidFill>
                <a:latin typeface="+mn-lt"/>
              </a:rPr>
              <a:t> </a:t>
            </a:r>
            <a:r>
              <a:rPr lang="en-US" sz="1800" b="1" dirty="0" err="1">
                <a:solidFill>
                  <a:schemeClr val="tx1"/>
                </a:solidFill>
                <a:latin typeface="+mn-lt"/>
              </a:rPr>
              <a:t>ei</a:t>
            </a:r>
            <a:r>
              <a:rPr lang="en-US" sz="1800" b="1" dirty="0">
                <a:solidFill>
                  <a:schemeClr val="tx1"/>
                </a:solidFill>
                <a:latin typeface="+mn-lt"/>
              </a:rPr>
              <a:t> </a:t>
            </a:r>
            <a:r>
              <a:rPr lang="en-US" sz="1800" b="1" dirty="0" err="1">
                <a:solidFill>
                  <a:schemeClr val="tx1"/>
                </a:solidFill>
                <a:latin typeface="+mn-lt"/>
              </a:rPr>
              <a:t>saa</a:t>
            </a:r>
            <a:r>
              <a:rPr lang="en-US" sz="1800" b="1" dirty="0">
                <a:solidFill>
                  <a:schemeClr val="tx1"/>
                </a:solidFill>
                <a:latin typeface="+mn-lt"/>
              </a:rPr>
              <a:t> </a:t>
            </a:r>
            <a:r>
              <a:rPr lang="en-US" sz="1800" b="1" dirty="0" err="1">
                <a:solidFill>
                  <a:schemeClr val="tx1"/>
                </a:solidFill>
                <a:latin typeface="+mn-lt"/>
              </a:rPr>
              <a:t>estää</a:t>
            </a:r>
            <a:r>
              <a:rPr lang="en-US" sz="1800" b="1" dirty="0">
                <a:solidFill>
                  <a:schemeClr val="tx1"/>
                </a:solidFill>
                <a:latin typeface="+mn-lt"/>
              </a:rPr>
              <a:t> </a:t>
            </a:r>
            <a:r>
              <a:rPr lang="en-US" sz="1800" b="1" dirty="0" err="1">
                <a:solidFill>
                  <a:schemeClr val="tx1"/>
                </a:solidFill>
                <a:latin typeface="+mn-lt"/>
              </a:rPr>
              <a:t>tulevaa</a:t>
            </a:r>
            <a:r>
              <a:rPr lang="en-US" sz="1800" b="1" dirty="0">
                <a:solidFill>
                  <a:schemeClr val="tx1"/>
                </a:solidFill>
                <a:latin typeface="+mn-lt"/>
              </a:rPr>
              <a:t> </a:t>
            </a:r>
            <a:r>
              <a:rPr lang="en-US" sz="1800" b="1" dirty="0" err="1">
                <a:solidFill>
                  <a:schemeClr val="tx1"/>
                </a:solidFill>
                <a:latin typeface="+mn-lt"/>
              </a:rPr>
              <a:t>tutkintaa</a:t>
            </a:r>
            <a:r>
              <a:rPr lang="en-US" sz="1800" b="1" dirty="0">
                <a:solidFill>
                  <a:schemeClr val="tx1"/>
                </a:solidFill>
                <a:latin typeface="+mn-lt"/>
              </a:rPr>
              <a:t>, </a:t>
            </a:r>
            <a:r>
              <a:rPr lang="en-US" sz="1800" b="1" dirty="0" err="1">
                <a:solidFill>
                  <a:schemeClr val="tx1"/>
                </a:solidFill>
                <a:latin typeface="+mn-lt"/>
              </a:rPr>
              <a:t>joka</a:t>
            </a:r>
            <a:r>
              <a:rPr lang="en-US" sz="1800" b="1" dirty="0">
                <a:solidFill>
                  <a:schemeClr val="tx1"/>
                </a:solidFill>
                <a:latin typeface="+mn-lt"/>
              </a:rPr>
              <a:t> </a:t>
            </a:r>
            <a:r>
              <a:rPr lang="en-US" sz="1800" b="1" dirty="0" err="1">
                <a:solidFill>
                  <a:schemeClr val="tx1"/>
                </a:solidFill>
                <a:latin typeface="+mn-lt"/>
              </a:rPr>
              <a:t>perustuu</a:t>
            </a:r>
            <a:r>
              <a:rPr lang="en-US" sz="1800" b="1" dirty="0">
                <a:solidFill>
                  <a:schemeClr val="tx1"/>
                </a:solidFill>
                <a:latin typeface="+mn-lt"/>
              </a:rPr>
              <a:t> </a:t>
            </a:r>
            <a:r>
              <a:rPr lang="en-US" sz="1800" b="1" dirty="0" err="1">
                <a:solidFill>
                  <a:schemeClr val="tx1"/>
                </a:solidFill>
                <a:latin typeface="+mn-lt"/>
              </a:rPr>
              <a:t>uusiin</a:t>
            </a:r>
            <a:r>
              <a:rPr lang="en-US" sz="1800" b="1" dirty="0">
                <a:solidFill>
                  <a:schemeClr val="tx1"/>
                </a:solidFill>
                <a:latin typeface="+mn-lt"/>
              </a:rPr>
              <a:t> </a:t>
            </a:r>
            <a:r>
              <a:rPr lang="en-US" sz="1800" b="1" dirty="0" err="1">
                <a:solidFill>
                  <a:schemeClr val="tx1"/>
                </a:solidFill>
                <a:latin typeface="+mn-lt"/>
              </a:rPr>
              <a:t>tosiseikkoihin</a:t>
            </a:r>
            <a:r>
              <a:rPr lang="en-US" sz="1800" dirty="0">
                <a:solidFill>
                  <a:schemeClr val="tx1"/>
                </a:solidFill>
                <a:latin typeface="+mn-lt"/>
              </a:rPr>
              <a:t>, </a:t>
            </a:r>
            <a:r>
              <a:rPr lang="en-US" sz="1800" dirty="0" err="1">
                <a:solidFill>
                  <a:schemeClr val="tx1"/>
                </a:solidFill>
                <a:latin typeface="+mn-lt"/>
              </a:rPr>
              <a:t>jotka</a:t>
            </a:r>
            <a:r>
              <a:rPr lang="en-US" sz="1800" dirty="0">
                <a:solidFill>
                  <a:schemeClr val="tx1"/>
                </a:solidFill>
                <a:latin typeface="+mn-lt"/>
              </a:rPr>
              <a:t> </a:t>
            </a:r>
            <a:r>
              <a:rPr lang="en-US" sz="1800" dirty="0" err="1">
                <a:solidFill>
                  <a:schemeClr val="tx1"/>
                </a:solidFill>
                <a:latin typeface="+mn-lt"/>
              </a:rPr>
              <a:t>eivät</a:t>
            </a:r>
            <a:r>
              <a:rPr lang="en-US" sz="1800" dirty="0">
                <a:solidFill>
                  <a:schemeClr val="tx1"/>
                </a:solidFill>
                <a:latin typeface="+mn-lt"/>
              </a:rPr>
              <a:t> </a:t>
            </a:r>
            <a:r>
              <a:rPr lang="en-US" sz="1800" dirty="0" err="1">
                <a:solidFill>
                  <a:schemeClr val="tx1"/>
                </a:solidFill>
                <a:latin typeface="+mn-lt"/>
              </a:rPr>
              <a:t>olleet</a:t>
            </a:r>
            <a:r>
              <a:rPr lang="en-US" sz="1800" dirty="0">
                <a:solidFill>
                  <a:schemeClr val="tx1"/>
                </a:solidFill>
                <a:latin typeface="+mn-lt"/>
              </a:rPr>
              <a:t> </a:t>
            </a:r>
            <a:r>
              <a:rPr lang="en-US" sz="1800" dirty="0" err="1">
                <a:solidFill>
                  <a:schemeClr val="tx1"/>
                </a:solidFill>
                <a:latin typeface="+mn-lt"/>
              </a:rPr>
              <a:t>EPPO:n</a:t>
            </a:r>
            <a:r>
              <a:rPr lang="en-US" sz="1800" dirty="0">
                <a:solidFill>
                  <a:schemeClr val="tx1"/>
                </a:solidFill>
                <a:latin typeface="+mn-lt"/>
              </a:rPr>
              <a:t> </a:t>
            </a:r>
            <a:r>
              <a:rPr lang="en-US" sz="1800" dirty="0" err="1">
                <a:solidFill>
                  <a:schemeClr val="tx1"/>
                </a:solidFill>
                <a:latin typeface="+mn-lt"/>
              </a:rPr>
              <a:t>tiedossa</a:t>
            </a:r>
            <a:r>
              <a:rPr lang="en-US" sz="1800" dirty="0">
                <a:solidFill>
                  <a:schemeClr val="tx1"/>
                </a:solidFill>
                <a:latin typeface="+mn-lt"/>
              </a:rPr>
              <a:t> </a:t>
            </a:r>
            <a:r>
              <a:rPr lang="en-US" sz="1800" dirty="0" err="1">
                <a:solidFill>
                  <a:schemeClr val="tx1"/>
                </a:solidFill>
                <a:latin typeface="+mn-lt"/>
              </a:rPr>
              <a:t>päätöstä</a:t>
            </a:r>
            <a:r>
              <a:rPr lang="en-US" sz="1800" dirty="0">
                <a:solidFill>
                  <a:schemeClr val="tx1"/>
                </a:solidFill>
                <a:latin typeface="+mn-lt"/>
              </a:rPr>
              <a:t> </a:t>
            </a:r>
            <a:r>
              <a:rPr lang="en-US" sz="1800" dirty="0" err="1">
                <a:solidFill>
                  <a:schemeClr val="tx1"/>
                </a:solidFill>
                <a:latin typeface="+mn-lt"/>
              </a:rPr>
              <a:t>tehtäessä</a:t>
            </a:r>
            <a:r>
              <a:rPr lang="en-US" sz="1800" dirty="0">
                <a:solidFill>
                  <a:schemeClr val="tx1"/>
                </a:solidFill>
                <a:latin typeface="+mn-lt"/>
              </a:rPr>
              <a:t>, </a:t>
            </a:r>
            <a:r>
              <a:rPr lang="en-US" sz="1800" dirty="0" err="1">
                <a:solidFill>
                  <a:schemeClr val="tx1"/>
                </a:solidFill>
                <a:latin typeface="+mn-lt"/>
              </a:rPr>
              <a:t>vaan</a:t>
            </a:r>
            <a:r>
              <a:rPr lang="en-US" sz="1800" dirty="0">
                <a:solidFill>
                  <a:schemeClr val="tx1"/>
                </a:solidFill>
                <a:latin typeface="+mn-lt"/>
              </a:rPr>
              <a:t> </a:t>
            </a:r>
            <a:r>
              <a:rPr lang="en-US" sz="1800" dirty="0" err="1">
                <a:solidFill>
                  <a:schemeClr val="tx1"/>
                </a:solidFill>
                <a:latin typeface="+mn-lt"/>
              </a:rPr>
              <a:t>jotka</a:t>
            </a:r>
            <a:r>
              <a:rPr lang="en-US" sz="1800" dirty="0">
                <a:solidFill>
                  <a:schemeClr val="tx1"/>
                </a:solidFill>
                <a:latin typeface="+mn-lt"/>
              </a:rPr>
              <a:t> </a:t>
            </a:r>
            <a:r>
              <a:rPr lang="en-US" sz="1800" dirty="0" err="1">
                <a:solidFill>
                  <a:schemeClr val="tx1"/>
                </a:solidFill>
                <a:latin typeface="+mn-lt"/>
              </a:rPr>
              <a:t>ovat</a:t>
            </a:r>
            <a:r>
              <a:rPr lang="en-US" sz="1800" dirty="0">
                <a:solidFill>
                  <a:schemeClr val="tx1"/>
                </a:solidFill>
                <a:latin typeface="+mn-lt"/>
              </a:rPr>
              <a:t> </a:t>
            </a:r>
            <a:r>
              <a:rPr lang="en-US" sz="1800" dirty="0" err="1">
                <a:solidFill>
                  <a:schemeClr val="tx1"/>
                </a:solidFill>
                <a:latin typeface="+mn-lt"/>
              </a:rPr>
              <a:t>tulleet</a:t>
            </a:r>
            <a:r>
              <a:rPr lang="en-US" sz="1800" dirty="0">
                <a:solidFill>
                  <a:schemeClr val="tx1"/>
                </a:solidFill>
                <a:latin typeface="+mn-lt"/>
              </a:rPr>
              <a:t> </a:t>
            </a:r>
            <a:r>
              <a:rPr lang="en-US" sz="1800" dirty="0" err="1">
                <a:solidFill>
                  <a:schemeClr val="tx1"/>
                </a:solidFill>
                <a:latin typeface="+mn-lt"/>
              </a:rPr>
              <a:t>tietoon</a:t>
            </a:r>
            <a:r>
              <a:rPr lang="en-US" sz="1800" dirty="0">
                <a:solidFill>
                  <a:schemeClr val="tx1"/>
                </a:solidFill>
                <a:latin typeface="+mn-lt"/>
              </a:rPr>
              <a:t> </a:t>
            </a:r>
            <a:r>
              <a:rPr lang="en-US" sz="1800" dirty="0" err="1">
                <a:solidFill>
                  <a:schemeClr val="tx1"/>
                </a:solidFill>
                <a:latin typeface="+mn-lt"/>
              </a:rPr>
              <a:t>päätöksen</a:t>
            </a:r>
            <a:r>
              <a:rPr lang="en-US" sz="1800" dirty="0">
                <a:solidFill>
                  <a:schemeClr val="tx1"/>
                </a:solidFill>
                <a:latin typeface="+mn-lt"/>
              </a:rPr>
              <a:t> </a:t>
            </a:r>
            <a:r>
              <a:rPr lang="en-US" sz="1800" dirty="0" err="1">
                <a:solidFill>
                  <a:schemeClr val="tx1"/>
                </a:solidFill>
                <a:latin typeface="+mn-lt"/>
              </a:rPr>
              <a:t>jälkeen</a:t>
            </a:r>
            <a:r>
              <a:rPr lang="en-US" sz="1800" dirty="0">
                <a:solidFill>
                  <a:schemeClr val="tx1"/>
                </a:solidFill>
                <a:latin typeface="+mn-lt"/>
              </a:rPr>
              <a:t>. </a:t>
            </a:r>
            <a:r>
              <a:rPr lang="en-US" sz="1800" dirty="0" err="1">
                <a:solidFill>
                  <a:schemeClr val="tx1"/>
                </a:solidFill>
                <a:latin typeface="+mn-lt"/>
              </a:rPr>
              <a:t>Toimivaltainen</a:t>
            </a:r>
            <a:r>
              <a:rPr lang="en-US" sz="1800" dirty="0">
                <a:solidFill>
                  <a:schemeClr val="tx1"/>
                </a:solidFill>
                <a:latin typeface="+mn-lt"/>
              </a:rPr>
              <a:t> </a:t>
            </a:r>
            <a:r>
              <a:rPr lang="en-US" sz="1800" dirty="0" err="1">
                <a:solidFill>
                  <a:schemeClr val="tx1"/>
                </a:solidFill>
                <a:latin typeface="+mn-lt"/>
              </a:rPr>
              <a:t>pysyvä</a:t>
            </a:r>
            <a:r>
              <a:rPr lang="en-US" sz="1800" dirty="0">
                <a:solidFill>
                  <a:schemeClr val="tx1"/>
                </a:solidFill>
                <a:latin typeface="+mn-lt"/>
              </a:rPr>
              <a:t> </a:t>
            </a:r>
            <a:r>
              <a:rPr lang="en-US" sz="1800" dirty="0" err="1">
                <a:solidFill>
                  <a:schemeClr val="tx1"/>
                </a:solidFill>
                <a:latin typeface="+mn-lt"/>
              </a:rPr>
              <a:t>jaosto</a:t>
            </a:r>
            <a:r>
              <a:rPr lang="en-US" sz="1800" dirty="0">
                <a:solidFill>
                  <a:schemeClr val="tx1"/>
                </a:solidFill>
                <a:latin typeface="+mn-lt"/>
              </a:rPr>
              <a:t> </a:t>
            </a:r>
            <a:r>
              <a:rPr lang="en-US" sz="1800" dirty="0" err="1">
                <a:solidFill>
                  <a:schemeClr val="tx1"/>
                </a:solidFill>
                <a:latin typeface="+mn-lt"/>
              </a:rPr>
              <a:t>tekee</a:t>
            </a:r>
            <a:r>
              <a:rPr lang="en-US" sz="1800" dirty="0">
                <a:solidFill>
                  <a:schemeClr val="tx1"/>
                </a:solidFill>
                <a:latin typeface="+mn-lt"/>
              </a:rPr>
              <a:t> </a:t>
            </a:r>
            <a:r>
              <a:rPr lang="en-US" sz="1800" dirty="0" err="1">
                <a:solidFill>
                  <a:schemeClr val="tx1"/>
                </a:solidFill>
                <a:latin typeface="+mn-lt"/>
              </a:rPr>
              <a:t>päätöksen</a:t>
            </a:r>
            <a:r>
              <a:rPr lang="en-US" sz="1800" dirty="0">
                <a:solidFill>
                  <a:schemeClr val="tx1"/>
                </a:solidFill>
                <a:latin typeface="+mn-lt"/>
              </a:rPr>
              <a:t> </a:t>
            </a:r>
            <a:r>
              <a:rPr lang="en-US" sz="1800" dirty="0" err="1">
                <a:solidFill>
                  <a:schemeClr val="tx1"/>
                </a:solidFill>
                <a:latin typeface="+mn-lt"/>
              </a:rPr>
              <a:t>tutkinnan</a:t>
            </a:r>
            <a:r>
              <a:rPr lang="en-US" sz="1800" dirty="0">
                <a:solidFill>
                  <a:schemeClr val="tx1"/>
                </a:solidFill>
                <a:latin typeface="+mn-lt"/>
              </a:rPr>
              <a:t> </a:t>
            </a:r>
            <a:r>
              <a:rPr lang="en-US" sz="1800" dirty="0" err="1">
                <a:solidFill>
                  <a:schemeClr val="tx1"/>
                </a:solidFill>
                <a:latin typeface="+mn-lt"/>
              </a:rPr>
              <a:t>uudelleen</a:t>
            </a:r>
            <a:r>
              <a:rPr lang="en-US" sz="1800" dirty="0">
                <a:solidFill>
                  <a:schemeClr val="tx1"/>
                </a:solidFill>
                <a:latin typeface="+mn-lt"/>
              </a:rPr>
              <a:t> </a:t>
            </a:r>
            <a:r>
              <a:rPr lang="en-US" sz="1800" dirty="0" err="1">
                <a:solidFill>
                  <a:schemeClr val="tx1"/>
                </a:solidFill>
                <a:latin typeface="+mn-lt"/>
              </a:rPr>
              <a:t>käynnistämisestä</a:t>
            </a:r>
            <a:r>
              <a:rPr lang="en-US" sz="1800" dirty="0">
                <a:solidFill>
                  <a:schemeClr val="tx1"/>
                </a:solidFill>
                <a:latin typeface="+mn-lt"/>
              </a:rPr>
              <a:t> </a:t>
            </a:r>
            <a:r>
              <a:rPr lang="en-US" sz="1800" dirty="0" err="1">
                <a:solidFill>
                  <a:schemeClr val="tx1"/>
                </a:solidFill>
                <a:latin typeface="+mn-lt"/>
              </a:rPr>
              <a:t>tällaisten</a:t>
            </a:r>
            <a:r>
              <a:rPr lang="en-US" sz="1800" dirty="0">
                <a:solidFill>
                  <a:schemeClr val="tx1"/>
                </a:solidFill>
                <a:latin typeface="+mn-lt"/>
              </a:rPr>
              <a:t> </a:t>
            </a:r>
            <a:r>
              <a:rPr lang="en-US" sz="1800" dirty="0" err="1">
                <a:solidFill>
                  <a:schemeClr val="tx1"/>
                </a:solidFill>
                <a:latin typeface="+mn-lt"/>
              </a:rPr>
              <a:t>uusien</a:t>
            </a:r>
            <a:r>
              <a:rPr lang="en-US" sz="1800" dirty="0">
                <a:solidFill>
                  <a:schemeClr val="tx1"/>
                </a:solidFill>
                <a:latin typeface="+mn-lt"/>
              </a:rPr>
              <a:t> </a:t>
            </a:r>
            <a:r>
              <a:rPr lang="en-US" sz="1800" dirty="0" err="1">
                <a:solidFill>
                  <a:schemeClr val="tx1"/>
                </a:solidFill>
                <a:latin typeface="+mn-lt"/>
              </a:rPr>
              <a:t>tosiasioiden</a:t>
            </a:r>
            <a:r>
              <a:rPr lang="en-US" sz="1800" dirty="0">
                <a:solidFill>
                  <a:schemeClr val="tx1"/>
                </a:solidFill>
                <a:latin typeface="+mn-lt"/>
              </a:rPr>
              <a:t> </a:t>
            </a:r>
            <a:r>
              <a:rPr lang="en-US" sz="1800" dirty="0" err="1">
                <a:solidFill>
                  <a:schemeClr val="tx1"/>
                </a:solidFill>
                <a:latin typeface="+mn-lt"/>
              </a:rPr>
              <a:t>perusteella</a:t>
            </a:r>
            <a:r>
              <a:rPr lang="en-US" sz="1800" dirty="0">
                <a:solidFill>
                  <a:schemeClr val="tx1"/>
                </a:solidFill>
                <a:latin typeface="+mn-lt"/>
              </a:rPr>
              <a:t>.</a:t>
            </a:r>
          </a:p>
          <a:p>
            <a:pPr marL="0" indent="0">
              <a:buNone/>
            </a:pPr>
            <a:endParaRPr lang="en-US" sz="1800" dirty="0">
              <a:solidFill>
                <a:schemeClr val="tx1"/>
              </a:solidFill>
              <a:latin typeface="+mn-lt"/>
            </a:endParaRPr>
          </a:p>
          <a:p>
            <a:pPr lvl="1">
              <a:buFont typeface="Wingdings" panose="05000000000000000000" pitchFamily="2" charset="2"/>
              <a:buChar char="Ø"/>
            </a:pPr>
            <a:r>
              <a:rPr lang="en-US" dirty="0">
                <a:solidFill>
                  <a:schemeClr val="tx1"/>
                </a:solidFill>
                <a:latin typeface="+mn-lt"/>
              </a:rPr>
              <a:t> </a:t>
            </a:r>
            <a:r>
              <a:rPr lang="en-US" dirty="0" err="1">
                <a:solidFill>
                  <a:schemeClr val="tx1"/>
                </a:solidFill>
                <a:latin typeface="+mn-lt"/>
              </a:rPr>
              <a:t>Käsittelyn</a:t>
            </a:r>
            <a:r>
              <a:rPr lang="en-US" dirty="0">
                <a:solidFill>
                  <a:schemeClr val="tx1"/>
                </a:solidFill>
                <a:latin typeface="+mn-lt"/>
              </a:rPr>
              <a:t> </a:t>
            </a:r>
            <a:r>
              <a:rPr lang="en-US" dirty="0" err="1">
                <a:solidFill>
                  <a:schemeClr val="tx1"/>
                </a:solidFill>
                <a:latin typeface="+mn-lt"/>
              </a:rPr>
              <a:t>lopettamisen</a:t>
            </a:r>
            <a:r>
              <a:rPr lang="en-US" dirty="0">
                <a:solidFill>
                  <a:schemeClr val="tx1"/>
                </a:solidFill>
                <a:latin typeface="+mn-lt"/>
              </a:rPr>
              <a:t> </a:t>
            </a:r>
            <a:r>
              <a:rPr lang="en-US" dirty="0" err="1">
                <a:solidFill>
                  <a:schemeClr val="tx1"/>
                </a:solidFill>
                <a:latin typeface="+mn-lt"/>
              </a:rPr>
              <a:t>seuraus</a:t>
            </a:r>
            <a:r>
              <a:rPr lang="en-US" dirty="0">
                <a:solidFill>
                  <a:schemeClr val="tx1"/>
                </a:solidFill>
                <a:latin typeface="+mn-lt"/>
              </a:rPr>
              <a:t>: </a:t>
            </a:r>
            <a:r>
              <a:rPr lang="en-US" dirty="0" err="1">
                <a:solidFill>
                  <a:schemeClr val="tx1"/>
                </a:solidFill>
                <a:latin typeface="+mn-lt"/>
              </a:rPr>
              <a:t>lähtökohtaisesti</a:t>
            </a:r>
            <a:r>
              <a:rPr lang="en-US" dirty="0">
                <a:solidFill>
                  <a:schemeClr val="tx1"/>
                </a:solidFill>
                <a:latin typeface="+mn-lt"/>
              </a:rPr>
              <a:t> - </a:t>
            </a:r>
            <a:r>
              <a:rPr lang="en-US" b="1" dirty="0" err="1">
                <a:solidFill>
                  <a:schemeClr val="tx1"/>
                </a:solidFill>
                <a:latin typeface="+mn-lt"/>
              </a:rPr>
              <a:t>kielto</a:t>
            </a:r>
            <a:r>
              <a:rPr lang="en-US" b="1" dirty="0">
                <a:solidFill>
                  <a:schemeClr val="tx1"/>
                </a:solidFill>
                <a:latin typeface="+mn-lt"/>
              </a:rPr>
              <a:t> </a:t>
            </a:r>
            <a:r>
              <a:rPr lang="en-US" b="1" dirty="0" err="1">
                <a:solidFill>
                  <a:schemeClr val="tx1"/>
                </a:solidFill>
                <a:latin typeface="+mn-lt"/>
              </a:rPr>
              <a:t>aloittaa</a:t>
            </a:r>
            <a:r>
              <a:rPr lang="en-US" b="1" dirty="0">
                <a:solidFill>
                  <a:schemeClr val="tx1"/>
                </a:solidFill>
                <a:latin typeface="+mn-lt"/>
              </a:rPr>
              <a:t> </a:t>
            </a:r>
            <a:r>
              <a:rPr lang="en-US" b="1" dirty="0" err="1">
                <a:solidFill>
                  <a:schemeClr val="tx1"/>
                </a:solidFill>
                <a:latin typeface="+mn-lt"/>
              </a:rPr>
              <a:t>uutta</a:t>
            </a:r>
            <a:r>
              <a:rPr lang="en-US" b="1" dirty="0">
                <a:solidFill>
                  <a:schemeClr val="tx1"/>
                </a:solidFill>
                <a:latin typeface="+mn-lt"/>
              </a:rPr>
              <a:t> </a:t>
            </a:r>
            <a:r>
              <a:rPr lang="en-US" b="1" dirty="0" err="1">
                <a:solidFill>
                  <a:schemeClr val="tx1"/>
                </a:solidFill>
                <a:latin typeface="+mn-lt"/>
              </a:rPr>
              <a:t>esitutkintaa</a:t>
            </a:r>
            <a:r>
              <a:rPr lang="en-US" b="1" dirty="0">
                <a:solidFill>
                  <a:schemeClr val="tx1"/>
                </a:solidFill>
                <a:latin typeface="+mn-lt"/>
              </a:rPr>
              <a:t> </a:t>
            </a:r>
            <a:r>
              <a:rPr lang="en-US" b="1" dirty="0" err="1">
                <a:solidFill>
                  <a:schemeClr val="tx1"/>
                </a:solidFill>
                <a:latin typeface="+mn-lt"/>
              </a:rPr>
              <a:t>samassa</a:t>
            </a:r>
            <a:r>
              <a:rPr lang="en-US" b="1" dirty="0">
                <a:solidFill>
                  <a:schemeClr val="tx1"/>
                </a:solidFill>
                <a:latin typeface="+mn-lt"/>
              </a:rPr>
              <a:t> </a:t>
            </a:r>
            <a:r>
              <a:rPr lang="en-US" b="1" dirty="0" err="1">
                <a:solidFill>
                  <a:schemeClr val="tx1"/>
                </a:solidFill>
                <a:latin typeface="+mn-lt"/>
              </a:rPr>
              <a:t>asiassa</a:t>
            </a:r>
            <a:r>
              <a:rPr lang="en-US" dirty="0">
                <a:solidFill>
                  <a:schemeClr val="tx1"/>
                </a:solidFill>
                <a:latin typeface="+mn-lt"/>
              </a:rPr>
              <a:t>.</a:t>
            </a:r>
            <a:endParaRPr lang="en-US" b="1" dirty="0">
              <a:solidFill>
                <a:schemeClr val="tx1"/>
              </a:solidFill>
              <a:latin typeface="+mn-lt"/>
            </a:endParaRPr>
          </a:p>
          <a:p>
            <a:pPr marL="0" lvl="1" indent="0">
              <a:buNone/>
            </a:pPr>
            <a:endParaRPr lang="en-US" dirty="0">
              <a:solidFill>
                <a:schemeClr val="tx1"/>
              </a:solidFill>
              <a:latin typeface="+mn-lt"/>
            </a:endParaRPr>
          </a:p>
          <a:p>
            <a:pPr marL="0" lvl="1" indent="0" algn="just">
              <a:buNone/>
            </a:pPr>
            <a:r>
              <a:rPr lang="en-US" dirty="0" err="1">
                <a:solidFill>
                  <a:schemeClr val="tx1"/>
                </a:solidFill>
                <a:latin typeface="+mn-lt"/>
              </a:rPr>
              <a:t>Artikla</a:t>
            </a:r>
            <a:r>
              <a:rPr lang="en-US" dirty="0">
                <a:solidFill>
                  <a:schemeClr val="tx1"/>
                </a:solidFill>
                <a:latin typeface="+mn-lt"/>
              </a:rPr>
              <a:t> 39(3): “</a:t>
            </a:r>
            <a:r>
              <a:rPr lang="en-US" dirty="0" err="1">
                <a:solidFill>
                  <a:schemeClr val="tx1"/>
                </a:solidFill>
                <a:latin typeface="+mn-lt"/>
              </a:rPr>
              <a:t>Kun</a:t>
            </a:r>
            <a:r>
              <a:rPr lang="en-US" dirty="0">
                <a:solidFill>
                  <a:schemeClr val="tx1"/>
                </a:solidFill>
                <a:latin typeface="+mn-lt"/>
              </a:rPr>
              <a:t> EPPO on </a:t>
            </a:r>
            <a:r>
              <a:rPr lang="en-US" dirty="0" err="1">
                <a:solidFill>
                  <a:schemeClr val="tx1"/>
                </a:solidFill>
                <a:latin typeface="+mn-lt"/>
              </a:rPr>
              <a:t>toimivaltainen</a:t>
            </a:r>
            <a:r>
              <a:rPr lang="en-US" dirty="0">
                <a:solidFill>
                  <a:schemeClr val="tx1"/>
                </a:solidFill>
                <a:latin typeface="+mn-lt"/>
              </a:rPr>
              <a:t> </a:t>
            </a:r>
            <a:r>
              <a:rPr lang="en-US" b="1" dirty="0" err="1">
                <a:solidFill>
                  <a:schemeClr val="tx1"/>
                </a:solidFill>
                <a:latin typeface="+mn-lt"/>
              </a:rPr>
              <a:t>artiklan</a:t>
            </a:r>
            <a:r>
              <a:rPr lang="en-US" b="1" dirty="0">
                <a:solidFill>
                  <a:schemeClr val="tx1"/>
                </a:solidFill>
                <a:latin typeface="+mn-lt"/>
              </a:rPr>
              <a:t> 22(3) </a:t>
            </a:r>
            <a:r>
              <a:rPr lang="en-US" b="1" dirty="0" err="1">
                <a:solidFill>
                  <a:schemeClr val="tx1"/>
                </a:solidFill>
                <a:latin typeface="+mn-lt"/>
              </a:rPr>
              <a:t>perusteella</a:t>
            </a:r>
            <a:r>
              <a:rPr lang="en-US" b="1" dirty="0">
                <a:solidFill>
                  <a:schemeClr val="tx1"/>
                </a:solidFill>
                <a:latin typeface="+mn-lt"/>
              </a:rPr>
              <a:t> (</a:t>
            </a:r>
            <a:r>
              <a:rPr lang="en-US" b="1" dirty="0" err="1">
                <a:solidFill>
                  <a:schemeClr val="tx1"/>
                </a:solidFill>
                <a:latin typeface="+mn-lt"/>
              </a:rPr>
              <a:t>liitännäisrikokset</a:t>
            </a:r>
            <a:r>
              <a:rPr lang="en-US" b="1" dirty="0">
                <a:solidFill>
                  <a:schemeClr val="tx1"/>
                </a:solidFill>
                <a:latin typeface="+mn-lt"/>
              </a:rPr>
              <a:t>)</a:t>
            </a:r>
            <a:r>
              <a:rPr lang="en-US" dirty="0">
                <a:solidFill>
                  <a:schemeClr val="tx1"/>
                </a:solidFill>
                <a:latin typeface="+mn-lt"/>
              </a:rPr>
              <a:t>, se </a:t>
            </a:r>
            <a:r>
              <a:rPr lang="en-US" dirty="0" err="1">
                <a:solidFill>
                  <a:schemeClr val="tx1"/>
                </a:solidFill>
                <a:latin typeface="+mn-lt"/>
              </a:rPr>
              <a:t>voi</a:t>
            </a:r>
            <a:r>
              <a:rPr lang="en-US" dirty="0">
                <a:solidFill>
                  <a:schemeClr val="tx1"/>
                </a:solidFill>
                <a:latin typeface="+mn-lt"/>
              </a:rPr>
              <a:t> </a:t>
            </a:r>
            <a:r>
              <a:rPr lang="en-US" dirty="0" err="1">
                <a:solidFill>
                  <a:schemeClr val="tx1"/>
                </a:solidFill>
                <a:latin typeface="+mn-lt"/>
              </a:rPr>
              <a:t>lopettaa</a:t>
            </a:r>
            <a:r>
              <a:rPr lang="en-US" dirty="0">
                <a:solidFill>
                  <a:schemeClr val="tx1"/>
                </a:solidFill>
                <a:latin typeface="+mn-lt"/>
              </a:rPr>
              <a:t> </a:t>
            </a:r>
            <a:r>
              <a:rPr lang="en-US" dirty="0" err="1">
                <a:solidFill>
                  <a:schemeClr val="tx1"/>
                </a:solidFill>
                <a:latin typeface="+mn-lt"/>
              </a:rPr>
              <a:t>asian</a:t>
            </a:r>
            <a:r>
              <a:rPr lang="en-US" dirty="0">
                <a:solidFill>
                  <a:schemeClr val="tx1"/>
                </a:solidFill>
                <a:latin typeface="+mn-lt"/>
              </a:rPr>
              <a:t> </a:t>
            </a:r>
            <a:r>
              <a:rPr lang="en-US" dirty="0" err="1">
                <a:solidFill>
                  <a:schemeClr val="tx1"/>
                </a:solidFill>
                <a:latin typeface="+mn-lt"/>
              </a:rPr>
              <a:t>käsittelyn</a:t>
            </a:r>
            <a:r>
              <a:rPr lang="en-US" dirty="0">
                <a:solidFill>
                  <a:schemeClr val="tx1"/>
                </a:solidFill>
                <a:latin typeface="+mn-lt"/>
              </a:rPr>
              <a:t> </a:t>
            </a:r>
            <a:r>
              <a:rPr lang="en-US" dirty="0" err="1">
                <a:solidFill>
                  <a:schemeClr val="tx1"/>
                </a:solidFill>
                <a:latin typeface="+mn-lt"/>
              </a:rPr>
              <a:t>vasta</a:t>
            </a:r>
            <a:r>
              <a:rPr lang="en-US" dirty="0">
                <a:solidFill>
                  <a:schemeClr val="tx1"/>
                </a:solidFill>
                <a:latin typeface="+mn-lt"/>
              </a:rPr>
              <a:t> </a:t>
            </a:r>
            <a:r>
              <a:rPr lang="en-US" b="1" dirty="0" err="1">
                <a:solidFill>
                  <a:schemeClr val="tx1"/>
                </a:solidFill>
                <a:latin typeface="+mn-lt"/>
              </a:rPr>
              <a:t>kuultuaan</a:t>
            </a:r>
            <a:r>
              <a:rPr lang="en-US" b="1" dirty="0">
                <a:solidFill>
                  <a:schemeClr val="tx1"/>
                </a:solidFill>
                <a:latin typeface="+mn-lt"/>
              </a:rPr>
              <a:t> </a:t>
            </a:r>
            <a:r>
              <a:rPr lang="en-US" b="1" dirty="0" err="1">
                <a:solidFill>
                  <a:schemeClr val="tx1"/>
                </a:solidFill>
                <a:latin typeface="+mn-lt"/>
              </a:rPr>
              <a:t>jäsenvaltion</a:t>
            </a:r>
            <a:r>
              <a:rPr lang="en-US" b="1" dirty="0">
                <a:solidFill>
                  <a:schemeClr val="tx1"/>
                </a:solidFill>
                <a:latin typeface="+mn-lt"/>
              </a:rPr>
              <a:t> </a:t>
            </a:r>
            <a:r>
              <a:rPr lang="en-US" b="1" dirty="0" err="1">
                <a:solidFill>
                  <a:schemeClr val="tx1"/>
                </a:solidFill>
                <a:latin typeface="+mn-lt"/>
              </a:rPr>
              <a:t>kansallisia</a:t>
            </a:r>
            <a:r>
              <a:rPr lang="en-US" b="1" dirty="0">
                <a:solidFill>
                  <a:schemeClr val="tx1"/>
                </a:solidFill>
                <a:latin typeface="+mn-lt"/>
              </a:rPr>
              <a:t> </a:t>
            </a:r>
            <a:r>
              <a:rPr lang="en-US" b="1" dirty="0" err="1">
                <a:solidFill>
                  <a:schemeClr val="tx1"/>
                </a:solidFill>
                <a:latin typeface="+mn-lt"/>
              </a:rPr>
              <a:t>viranomaisia</a:t>
            </a:r>
            <a:r>
              <a:rPr lang="en-US" dirty="0">
                <a:solidFill>
                  <a:schemeClr val="tx1"/>
                </a:solidFill>
                <a:latin typeface="+mn-lt"/>
              </a:rPr>
              <a:t> (Art. 25:6 </a:t>
            </a:r>
            <a:r>
              <a:rPr lang="en-US" dirty="0" err="1">
                <a:solidFill>
                  <a:schemeClr val="tx1"/>
                </a:solidFill>
                <a:latin typeface="+mn-lt"/>
              </a:rPr>
              <a:t>valtakunnansyyttäjä</a:t>
            </a:r>
            <a:r>
              <a:rPr lang="en-US" dirty="0">
                <a:solidFill>
                  <a:schemeClr val="tx1"/>
                </a:solidFill>
                <a:latin typeface="+mn-lt"/>
              </a:rPr>
              <a:t>). </a:t>
            </a:r>
            <a:r>
              <a:rPr lang="en-US" dirty="0" err="1">
                <a:solidFill>
                  <a:schemeClr val="tx1"/>
                </a:solidFill>
                <a:latin typeface="+mn-lt"/>
              </a:rPr>
              <a:t>Tarvittaessa</a:t>
            </a:r>
            <a:r>
              <a:rPr lang="en-US" dirty="0">
                <a:solidFill>
                  <a:schemeClr val="tx1"/>
                </a:solidFill>
                <a:latin typeface="+mn-lt"/>
              </a:rPr>
              <a:t> </a:t>
            </a:r>
            <a:r>
              <a:rPr lang="en-US" dirty="0" err="1">
                <a:solidFill>
                  <a:schemeClr val="tx1"/>
                </a:solidFill>
                <a:latin typeface="+mn-lt"/>
              </a:rPr>
              <a:t>pysyvä</a:t>
            </a:r>
            <a:r>
              <a:rPr lang="en-US" dirty="0">
                <a:solidFill>
                  <a:schemeClr val="tx1"/>
                </a:solidFill>
                <a:latin typeface="+mn-lt"/>
              </a:rPr>
              <a:t> </a:t>
            </a:r>
            <a:r>
              <a:rPr lang="en-US" dirty="0" err="1">
                <a:solidFill>
                  <a:schemeClr val="tx1"/>
                </a:solidFill>
                <a:latin typeface="+mn-lt"/>
              </a:rPr>
              <a:t>jaosto</a:t>
            </a:r>
            <a:r>
              <a:rPr lang="en-US" dirty="0">
                <a:solidFill>
                  <a:schemeClr val="tx1"/>
                </a:solidFill>
                <a:latin typeface="+mn-lt"/>
              </a:rPr>
              <a:t> </a:t>
            </a:r>
            <a:r>
              <a:rPr lang="en-US" dirty="0" err="1">
                <a:solidFill>
                  <a:schemeClr val="tx1"/>
                </a:solidFill>
                <a:latin typeface="+mn-lt"/>
              </a:rPr>
              <a:t>siirtää</a:t>
            </a:r>
            <a:r>
              <a:rPr lang="en-US" dirty="0">
                <a:solidFill>
                  <a:schemeClr val="tx1"/>
                </a:solidFill>
                <a:latin typeface="+mn-lt"/>
              </a:rPr>
              <a:t> </a:t>
            </a:r>
            <a:r>
              <a:rPr lang="en-US" dirty="0" err="1">
                <a:solidFill>
                  <a:schemeClr val="tx1"/>
                </a:solidFill>
                <a:latin typeface="+mn-lt"/>
              </a:rPr>
              <a:t>asian</a:t>
            </a:r>
            <a:r>
              <a:rPr lang="en-US" dirty="0">
                <a:solidFill>
                  <a:schemeClr val="tx1"/>
                </a:solidFill>
                <a:latin typeface="+mn-lt"/>
              </a:rPr>
              <a:t> </a:t>
            </a:r>
            <a:r>
              <a:rPr lang="en-US" dirty="0" err="1">
                <a:solidFill>
                  <a:schemeClr val="tx1"/>
                </a:solidFill>
                <a:latin typeface="+mn-lt"/>
              </a:rPr>
              <a:t>toimivaltaisille</a:t>
            </a:r>
            <a:r>
              <a:rPr lang="en-US" dirty="0">
                <a:solidFill>
                  <a:schemeClr val="tx1"/>
                </a:solidFill>
                <a:latin typeface="+mn-lt"/>
              </a:rPr>
              <a:t> </a:t>
            </a:r>
            <a:r>
              <a:rPr lang="en-US" dirty="0" err="1">
                <a:solidFill>
                  <a:schemeClr val="tx1"/>
                </a:solidFill>
                <a:latin typeface="+mn-lt"/>
              </a:rPr>
              <a:t>kansallisille</a:t>
            </a:r>
            <a:r>
              <a:rPr lang="en-US" dirty="0">
                <a:solidFill>
                  <a:schemeClr val="tx1"/>
                </a:solidFill>
                <a:latin typeface="+mn-lt"/>
              </a:rPr>
              <a:t> </a:t>
            </a:r>
            <a:r>
              <a:rPr lang="en-US" dirty="0" err="1">
                <a:solidFill>
                  <a:schemeClr val="tx1"/>
                </a:solidFill>
                <a:latin typeface="+mn-lt"/>
              </a:rPr>
              <a:t>viranomaisille</a:t>
            </a:r>
            <a:r>
              <a:rPr lang="en-US" dirty="0">
                <a:solidFill>
                  <a:schemeClr val="tx1"/>
                </a:solidFill>
                <a:latin typeface="+mn-lt"/>
              </a:rPr>
              <a:t> (Art. 34(6-8). </a:t>
            </a:r>
            <a:endParaRPr lang="en-US" strike="sngStrike" dirty="0">
              <a:solidFill>
                <a:srgbClr val="0070C0"/>
              </a:solidFill>
              <a:latin typeface="+mn-lt"/>
            </a:endParaRPr>
          </a:p>
          <a:p>
            <a:pPr marL="457200" lvl="1" indent="0">
              <a:buNone/>
            </a:pPr>
            <a:endParaRPr lang="en-US" b="1" dirty="0">
              <a:solidFill>
                <a:schemeClr val="tx1"/>
              </a:solidFill>
              <a:latin typeface="+mn-lt"/>
            </a:endParaRPr>
          </a:p>
          <a:p>
            <a:pPr lvl="1">
              <a:buFont typeface="Wingdings" panose="05000000000000000000" pitchFamily="2" charset="2"/>
              <a:buChar char="Ø"/>
            </a:pPr>
            <a:r>
              <a:rPr lang="en-US" dirty="0">
                <a:solidFill>
                  <a:schemeClr val="tx1"/>
                </a:solidFill>
                <a:latin typeface="+mn-lt"/>
              </a:rPr>
              <a:t> </a:t>
            </a:r>
            <a:r>
              <a:rPr lang="en-US" b="1" dirty="0" err="1">
                <a:solidFill>
                  <a:schemeClr val="tx1"/>
                </a:solidFill>
                <a:latin typeface="+mn-lt"/>
              </a:rPr>
              <a:t>Kuulemisvelvollisuus</a:t>
            </a:r>
            <a:r>
              <a:rPr lang="en-US" dirty="0">
                <a:solidFill>
                  <a:schemeClr val="tx1"/>
                </a:solidFill>
                <a:latin typeface="+mn-lt"/>
              </a:rPr>
              <a:t>: </a:t>
            </a:r>
            <a:r>
              <a:rPr lang="en-US" dirty="0" err="1">
                <a:solidFill>
                  <a:schemeClr val="tx1"/>
                </a:solidFill>
                <a:latin typeface="+mn-lt"/>
              </a:rPr>
              <a:t>Juttua</a:t>
            </a:r>
            <a:r>
              <a:rPr lang="en-US" dirty="0">
                <a:solidFill>
                  <a:schemeClr val="tx1"/>
                </a:solidFill>
                <a:latin typeface="+mn-lt"/>
              </a:rPr>
              <a:t> </a:t>
            </a:r>
            <a:r>
              <a:rPr lang="en-US" dirty="0" err="1">
                <a:solidFill>
                  <a:schemeClr val="tx1"/>
                </a:solidFill>
                <a:latin typeface="+mn-lt"/>
              </a:rPr>
              <a:t>tarjotaan</a:t>
            </a:r>
            <a:r>
              <a:rPr lang="en-US" dirty="0">
                <a:solidFill>
                  <a:schemeClr val="tx1"/>
                </a:solidFill>
                <a:latin typeface="+mn-lt"/>
              </a:rPr>
              <a:t> </a:t>
            </a:r>
            <a:r>
              <a:rPr lang="en-US" dirty="0" err="1">
                <a:solidFill>
                  <a:schemeClr val="tx1"/>
                </a:solidFill>
                <a:latin typeface="+mn-lt"/>
              </a:rPr>
              <a:t>kansallisille</a:t>
            </a:r>
            <a:r>
              <a:rPr lang="en-US" dirty="0">
                <a:solidFill>
                  <a:schemeClr val="tx1"/>
                </a:solidFill>
                <a:latin typeface="+mn-lt"/>
              </a:rPr>
              <a:t> </a:t>
            </a:r>
            <a:r>
              <a:rPr lang="en-US" dirty="0" err="1">
                <a:solidFill>
                  <a:schemeClr val="tx1"/>
                </a:solidFill>
                <a:latin typeface="+mn-lt"/>
              </a:rPr>
              <a:t>oikeusviranomaisille</a:t>
            </a:r>
            <a:r>
              <a:rPr lang="en-US" dirty="0">
                <a:solidFill>
                  <a:schemeClr val="tx1"/>
                </a:solidFill>
                <a:latin typeface="+mn-lt"/>
              </a:rPr>
              <a:t>.</a:t>
            </a:r>
          </a:p>
          <a:p>
            <a:pPr marL="201168" lvl="1" indent="0">
              <a:buNone/>
            </a:pPr>
            <a:endParaRPr lang="en-US" sz="1800" dirty="0">
              <a:solidFill>
                <a:schemeClr val="tx1"/>
              </a:solidFill>
              <a:latin typeface="+mn-lt"/>
            </a:endParaRPr>
          </a:p>
          <a:p>
            <a:pPr lvl="1">
              <a:buFont typeface="Wingdings" panose="05000000000000000000" pitchFamily="2" charset="2"/>
              <a:buChar char="Ø"/>
            </a:pPr>
            <a:endParaRPr lang="en-US" sz="1700" dirty="0">
              <a:solidFill>
                <a:schemeClr val="tx1"/>
              </a:solidFill>
              <a:latin typeface="+mn-lt"/>
            </a:endParaRPr>
          </a:p>
          <a:p>
            <a:pPr marL="201168" lvl="1" indent="0">
              <a:buNone/>
            </a:pPr>
            <a:endParaRPr lang="en-US" sz="1700" dirty="0">
              <a:solidFill>
                <a:prstClr val="black"/>
              </a:solidFill>
            </a:endParaRPr>
          </a:p>
          <a:p>
            <a:pPr lvl="1">
              <a:buFont typeface="Wingdings" panose="05000000000000000000" pitchFamily="2" charset="2"/>
              <a:buChar char="Ø"/>
            </a:pPr>
            <a:endParaRPr lang="en-US" sz="1700" dirty="0">
              <a:solidFill>
                <a:prstClr val="black"/>
              </a:solidFill>
            </a:endParaRPr>
          </a:p>
        </p:txBody>
      </p:sp>
      <p:sp>
        <p:nvSpPr>
          <p:cNvPr id="5" name="Dia számának helye 4">
            <a:extLst>
              <a:ext uri="{FF2B5EF4-FFF2-40B4-BE49-F238E27FC236}">
                <a16:creationId xmlns:a16="http://schemas.microsoft.com/office/drawing/2014/main" id="{50D36A46-E7AF-4BC6-8F2C-280E821D01B2}"/>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261290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n-US" dirty="0" err="1"/>
              <a:t>Artikla</a:t>
            </a:r>
            <a:r>
              <a:rPr lang="en-US" dirty="0"/>
              <a:t> 40 – </a:t>
            </a:r>
            <a:r>
              <a:rPr lang="en-GB" dirty="0" err="1"/>
              <a:t>Yksinkertaistetut</a:t>
            </a:r>
            <a:r>
              <a:rPr lang="en-GB" dirty="0"/>
              <a:t> </a:t>
            </a:r>
            <a:r>
              <a:rPr lang="en-GB" dirty="0" err="1"/>
              <a:t>syyttämismenettelyt</a:t>
            </a:r>
            <a:r>
              <a:rPr lang="en-GB" dirty="0"/>
              <a:t> (</a:t>
            </a:r>
            <a:r>
              <a:rPr lang="en-GB" dirty="0" err="1"/>
              <a:t>syyteneuvottelu</a:t>
            </a:r>
            <a:r>
              <a:rPr lang="en-GB"/>
              <a:t>)</a:t>
            </a:r>
            <a:endParaRPr lang="de-DE" dirty="0"/>
          </a:p>
        </p:txBody>
      </p:sp>
      <p:sp>
        <p:nvSpPr>
          <p:cNvPr id="3" name="Inhaltsplatzhalter 2"/>
          <p:cNvSpPr>
            <a:spLocks noGrp="1"/>
          </p:cNvSpPr>
          <p:nvPr>
            <p:ph idx="1"/>
          </p:nvPr>
        </p:nvSpPr>
        <p:spPr/>
        <p:txBody>
          <a:bodyPr>
            <a:normAutofit/>
          </a:bodyPr>
          <a:lstStyle/>
          <a:p>
            <a:pPr marL="0" indent="0" algn="just">
              <a:buNone/>
            </a:pPr>
            <a:r>
              <a:rPr lang="en-US" sz="1800" dirty="0" err="1">
                <a:solidFill>
                  <a:schemeClr val="tx1"/>
                </a:solidFill>
                <a:latin typeface="+mn-lt"/>
              </a:rPr>
              <a:t>Artikla</a:t>
            </a:r>
            <a:r>
              <a:rPr lang="en-US" sz="1800" dirty="0">
                <a:solidFill>
                  <a:schemeClr val="tx1"/>
                </a:solidFill>
                <a:latin typeface="+mn-lt"/>
              </a:rPr>
              <a:t> 40(1) EPPO </a:t>
            </a:r>
            <a:r>
              <a:rPr lang="en-US" sz="1800" dirty="0" err="1">
                <a:solidFill>
                  <a:schemeClr val="tx1"/>
                </a:solidFill>
                <a:latin typeface="+mn-lt"/>
              </a:rPr>
              <a:t>Asetus</a:t>
            </a:r>
            <a:r>
              <a:rPr lang="en-US" sz="1800" dirty="0">
                <a:solidFill>
                  <a:schemeClr val="tx1"/>
                </a:solidFill>
                <a:latin typeface="+mn-lt"/>
              </a:rPr>
              <a:t>: “Jos </a:t>
            </a:r>
            <a:r>
              <a:rPr lang="en-US" sz="1800" dirty="0" err="1">
                <a:solidFill>
                  <a:schemeClr val="tx1"/>
                </a:solidFill>
                <a:latin typeface="+mn-lt"/>
              </a:rPr>
              <a:t>sovellettavassa</a:t>
            </a:r>
            <a:r>
              <a:rPr lang="en-US" sz="1800" dirty="0">
                <a:solidFill>
                  <a:schemeClr val="tx1"/>
                </a:solidFill>
                <a:latin typeface="+mn-lt"/>
              </a:rPr>
              <a:t> </a:t>
            </a:r>
            <a:r>
              <a:rPr lang="en-US" sz="1800" dirty="0" err="1">
                <a:solidFill>
                  <a:schemeClr val="tx1"/>
                </a:solidFill>
                <a:latin typeface="+mn-lt"/>
              </a:rPr>
              <a:t>kansallisessa</a:t>
            </a:r>
            <a:r>
              <a:rPr lang="en-US" sz="1800" dirty="0">
                <a:solidFill>
                  <a:schemeClr val="tx1"/>
                </a:solidFill>
                <a:latin typeface="+mn-lt"/>
              </a:rPr>
              <a:t> </a:t>
            </a:r>
            <a:r>
              <a:rPr lang="en-US" sz="1800" dirty="0" err="1">
                <a:solidFill>
                  <a:schemeClr val="tx1"/>
                </a:solidFill>
                <a:latin typeface="+mn-lt"/>
              </a:rPr>
              <a:t>laissa</a:t>
            </a:r>
            <a:r>
              <a:rPr lang="en-US" sz="1800" dirty="0">
                <a:solidFill>
                  <a:schemeClr val="tx1"/>
                </a:solidFill>
                <a:latin typeface="+mn-lt"/>
              </a:rPr>
              <a:t> </a:t>
            </a:r>
            <a:r>
              <a:rPr lang="en-US" sz="1800" dirty="0" err="1">
                <a:solidFill>
                  <a:schemeClr val="tx1"/>
                </a:solidFill>
                <a:latin typeface="+mn-lt"/>
              </a:rPr>
              <a:t>säädetään</a:t>
            </a:r>
            <a:r>
              <a:rPr lang="en-US" sz="1800" dirty="0">
                <a:solidFill>
                  <a:schemeClr val="tx1"/>
                </a:solidFill>
                <a:latin typeface="+mn-lt"/>
              </a:rPr>
              <a:t> </a:t>
            </a:r>
            <a:r>
              <a:rPr lang="en-US" sz="1800" dirty="0" err="1">
                <a:solidFill>
                  <a:schemeClr val="tx1"/>
                </a:solidFill>
                <a:latin typeface="+mn-lt"/>
              </a:rPr>
              <a:t>yksinkertaistetuista</a:t>
            </a:r>
            <a:r>
              <a:rPr lang="en-US" sz="1800" dirty="0">
                <a:solidFill>
                  <a:schemeClr val="tx1"/>
                </a:solidFill>
                <a:latin typeface="+mn-lt"/>
              </a:rPr>
              <a:t> </a:t>
            </a:r>
            <a:r>
              <a:rPr lang="en-US" sz="1800" dirty="0" err="1">
                <a:solidFill>
                  <a:schemeClr val="tx1"/>
                </a:solidFill>
                <a:latin typeface="+mn-lt"/>
              </a:rPr>
              <a:t>syyttämismenettelyistä</a:t>
            </a:r>
            <a:r>
              <a:rPr lang="en-US" sz="1800" dirty="0">
                <a:solidFill>
                  <a:schemeClr val="tx1"/>
                </a:solidFill>
                <a:latin typeface="+mn-lt"/>
              </a:rPr>
              <a:t> </a:t>
            </a:r>
            <a:r>
              <a:rPr lang="en-US" sz="1800" dirty="0" err="1">
                <a:solidFill>
                  <a:schemeClr val="tx1"/>
                </a:solidFill>
                <a:latin typeface="+mn-lt"/>
              </a:rPr>
              <a:t>asian</a:t>
            </a:r>
            <a:r>
              <a:rPr lang="en-US" sz="1800" dirty="0">
                <a:solidFill>
                  <a:schemeClr val="tx1"/>
                </a:solidFill>
                <a:latin typeface="+mn-lt"/>
              </a:rPr>
              <a:t> </a:t>
            </a:r>
            <a:r>
              <a:rPr lang="en-US" sz="1800" dirty="0" err="1">
                <a:solidFill>
                  <a:schemeClr val="tx1"/>
                </a:solidFill>
                <a:latin typeface="+mn-lt"/>
              </a:rPr>
              <a:t>lopullista</a:t>
            </a:r>
            <a:r>
              <a:rPr lang="en-US" sz="1800" dirty="0">
                <a:solidFill>
                  <a:schemeClr val="tx1"/>
                </a:solidFill>
                <a:latin typeface="+mn-lt"/>
              </a:rPr>
              <a:t> </a:t>
            </a:r>
            <a:r>
              <a:rPr lang="en-US" sz="1800" dirty="0" err="1">
                <a:solidFill>
                  <a:schemeClr val="tx1"/>
                </a:solidFill>
                <a:latin typeface="+mn-lt"/>
              </a:rPr>
              <a:t>ratkaisemista</a:t>
            </a:r>
            <a:r>
              <a:rPr lang="en-US" sz="1800" dirty="0">
                <a:solidFill>
                  <a:schemeClr val="tx1"/>
                </a:solidFill>
                <a:latin typeface="+mn-lt"/>
              </a:rPr>
              <a:t> </a:t>
            </a:r>
            <a:r>
              <a:rPr lang="en-US" sz="1800" dirty="0" err="1">
                <a:solidFill>
                  <a:schemeClr val="tx1"/>
                </a:solidFill>
                <a:latin typeface="+mn-lt"/>
              </a:rPr>
              <a:t>varten</a:t>
            </a:r>
            <a:r>
              <a:rPr lang="en-US" sz="1800" dirty="0">
                <a:solidFill>
                  <a:schemeClr val="tx1"/>
                </a:solidFill>
                <a:latin typeface="+mn-lt"/>
              </a:rPr>
              <a:t> </a:t>
            </a:r>
            <a:r>
              <a:rPr lang="en-US" sz="1800" dirty="0" err="1">
                <a:solidFill>
                  <a:schemeClr val="tx1"/>
                </a:solidFill>
                <a:latin typeface="+mn-lt"/>
              </a:rPr>
              <a:t>epäillyn</a:t>
            </a:r>
            <a:r>
              <a:rPr lang="en-US" sz="1800" dirty="0">
                <a:solidFill>
                  <a:schemeClr val="tx1"/>
                </a:solidFill>
                <a:latin typeface="+mn-lt"/>
              </a:rPr>
              <a:t> </a:t>
            </a:r>
            <a:r>
              <a:rPr lang="en-US" sz="1800" dirty="0" err="1">
                <a:solidFill>
                  <a:schemeClr val="tx1"/>
                </a:solidFill>
                <a:latin typeface="+mn-lt"/>
              </a:rPr>
              <a:t>kanssa</a:t>
            </a:r>
            <a:r>
              <a:rPr lang="en-US" sz="1800" dirty="0">
                <a:solidFill>
                  <a:schemeClr val="tx1"/>
                </a:solidFill>
                <a:latin typeface="+mn-lt"/>
              </a:rPr>
              <a:t> </a:t>
            </a:r>
            <a:r>
              <a:rPr lang="en-US" sz="1800" dirty="0" err="1">
                <a:solidFill>
                  <a:schemeClr val="tx1"/>
                </a:solidFill>
                <a:latin typeface="+mn-lt"/>
              </a:rPr>
              <a:t>sovittujen</a:t>
            </a:r>
            <a:r>
              <a:rPr lang="en-US" sz="1800" dirty="0">
                <a:solidFill>
                  <a:schemeClr val="tx1"/>
                </a:solidFill>
                <a:latin typeface="+mn-lt"/>
              </a:rPr>
              <a:t> </a:t>
            </a:r>
            <a:r>
              <a:rPr lang="en-US" sz="1800" dirty="0" err="1">
                <a:solidFill>
                  <a:schemeClr val="tx1"/>
                </a:solidFill>
                <a:latin typeface="+mn-lt"/>
              </a:rPr>
              <a:t>ehtojen</a:t>
            </a:r>
            <a:r>
              <a:rPr lang="en-US" sz="1800" dirty="0">
                <a:solidFill>
                  <a:schemeClr val="tx1"/>
                </a:solidFill>
                <a:latin typeface="+mn-lt"/>
              </a:rPr>
              <a:t> </a:t>
            </a:r>
            <a:r>
              <a:rPr lang="en-US" sz="1800" dirty="0" err="1">
                <a:solidFill>
                  <a:schemeClr val="tx1"/>
                </a:solidFill>
                <a:latin typeface="+mn-lt"/>
              </a:rPr>
              <a:t>pohjalta</a:t>
            </a:r>
            <a:r>
              <a:rPr lang="en-US" sz="1800" dirty="0">
                <a:solidFill>
                  <a:schemeClr val="tx1"/>
                </a:solidFill>
                <a:latin typeface="+mn-lt"/>
              </a:rPr>
              <a:t>, </a:t>
            </a:r>
            <a:r>
              <a:rPr lang="en-US" sz="1800" dirty="0" err="1">
                <a:solidFill>
                  <a:schemeClr val="tx1"/>
                </a:solidFill>
                <a:latin typeface="+mn-lt"/>
              </a:rPr>
              <a:t>asiaa</a:t>
            </a:r>
            <a:r>
              <a:rPr lang="en-US" sz="1800" dirty="0">
                <a:solidFill>
                  <a:schemeClr val="tx1"/>
                </a:solidFill>
                <a:latin typeface="+mn-lt"/>
              </a:rPr>
              <a:t> </a:t>
            </a:r>
            <a:r>
              <a:rPr lang="en-US" sz="1800" dirty="0" err="1">
                <a:solidFill>
                  <a:schemeClr val="tx1"/>
                </a:solidFill>
                <a:latin typeface="+mn-lt"/>
              </a:rPr>
              <a:t>käsittelevä</a:t>
            </a:r>
            <a:r>
              <a:rPr lang="en-US" sz="1800" dirty="0">
                <a:solidFill>
                  <a:schemeClr val="tx1"/>
                </a:solidFill>
                <a:latin typeface="+mn-lt"/>
              </a:rPr>
              <a:t> EDP </a:t>
            </a:r>
            <a:r>
              <a:rPr lang="en-US" sz="1800" dirty="0" err="1">
                <a:solidFill>
                  <a:schemeClr val="tx1"/>
                </a:solidFill>
                <a:latin typeface="+mn-lt"/>
              </a:rPr>
              <a:t>voi</a:t>
            </a:r>
            <a:r>
              <a:rPr lang="en-US" sz="1800" dirty="0">
                <a:solidFill>
                  <a:schemeClr val="tx1"/>
                </a:solidFill>
                <a:latin typeface="+mn-lt"/>
              </a:rPr>
              <a:t> </a:t>
            </a:r>
            <a:r>
              <a:rPr lang="en-US" sz="1800" dirty="0" err="1">
                <a:solidFill>
                  <a:schemeClr val="tx1"/>
                </a:solidFill>
                <a:latin typeface="+mn-lt"/>
              </a:rPr>
              <a:t>ehdottaa</a:t>
            </a:r>
            <a:r>
              <a:rPr lang="en-US" sz="1800" dirty="0">
                <a:solidFill>
                  <a:schemeClr val="tx1"/>
                </a:solidFill>
                <a:latin typeface="+mn-lt"/>
              </a:rPr>
              <a:t> (Art. 10(3) ja 35(1) </a:t>
            </a:r>
            <a:r>
              <a:rPr lang="en-US" sz="1800" dirty="0" err="1">
                <a:solidFill>
                  <a:schemeClr val="tx1"/>
                </a:solidFill>
                <a:latin typeface="+mn-lt"/>
              </a:rPr>
              <a:t>mukaisesti</a:t>
            </a:r>
            <a:r>
              <a:rPr lang="en-US" sz="1800" dirty="0">
                <a:solidFill>
                  <a:schemeClr val="tx1"/>
                </a:solidFill>
                <a:latin typeface="+mn-lt"/>
              </a:rPr>
              <a:t> </a:t>
            </a:r>
            <a:r>
              <a:rPr lang="en-US" sz="1800" dirty="0" err="1">
                <a:solidFill>
                  <a:schemeClr val="tx1"/>
                </a:solidFill>
                <a:latin typeface="+mn-lt"/>
              </a:rPr>
              <a:t>toimivaltaiselle</a:t>
            </a:r>
            <a:r>
              <a:rPr lang="en-US" sz="1800" dirty="0">
                <a:solidFill>
                  <a:schemeClr val="tx1"/>
                </a:solidFill>
                <a:latin typeface="+mn-lt"/>
              </a:rPr>
              <a:t> </a:t>
            </a:r>
            <a:r>
              <a:rPr lang="en-US" sz="1800" dirty="0" err="1">
                <a:solidFill>
                  <a:schemeClr val="tx1"/>
                </a:solidFill>
                <a:latin typeface="+mn-lt"/>
              </a:rPr>
              <a:t>pysyvälle</a:t>
            </a:r>
            <a:r>
              <a:rPr lang="en-US" sz="1800" dirty="0">
                <a:solidFill>
                  <a:schemeClr val="tx1"/>
                </a:solidFill>
                <a:latin typeface="+mn-lt"/>
              </a:rPr>
              <a:t> </a:t>
            </a:r>
            <a:r>
              <a:rPr lang="en-US" sz="1800" dirty="0" err="1">
                <a:solidFill>
                  <a:schemeClr val="tx1"/>
                </a:solidFill>
                <a:latin typeface="+mn-lt"/>
              </a:rPr>
              <a:t>jaostolle</a:t>
            </a:r>
            <a:r>
              <a:rPr lang="en-US" sz="1800" dirty="0">
                <a:solidFill>
                  <a:schemeClr val="tx1"/>
                </a:solidFill>
                <a:latin typeface="+mn-lt"/>
              </a:rPr>
              <a:t> </a:t>
            </a:r>
            <a:r>
              <a:rPr lang="en-US" sz="1800" dirty="0" err="1">
                <a:solidFill>
                  <a:schemeClr val="tx1"/>
                </a:solidFill>
                <a:latin typeface="+mn-lt"/>
              </a:rPr>
              <a:t>tällaisen</a:t>
            </a:r>
            <a:r>
              <a:rPr lang="en-US" sz="1800" dirty="0">
                <a:solidFill>
                  <a:schemeClr val="tx1"/>
                </a:solidFill>
                <a:latin typeface="+mn-lt"/>
              </a:rPr>
              <a:t> </a:t>
            </a:r>
            <a:r>
              <a:rPr lang="en-US" sz="1800" dirty="0" err="1">
                <a:solidFill>
                  <a:schemeClr val="tx1"/>
                </a:solidFill>
                <a:latin typeface="+mn-lt"/>
              </a:rPr>
              <a:t>menettelyn</a:t>
            </a:r>
            <a:r>
              <a:rPr lang="en-US" sz="1800" dirty="0">
                <a:solidFill>
                  <a:schemeClr val="tx1"/>
                </a:solidFill>
                <a:latin typeface="+mn-lt"/>
              </a:rPr>
              <a:t> </a:t>
            </a:r>
            <a:r>
              <a:rPr lang="en-US" sz="1800" dirty="0" err="1">
                <a:solidFill>
                  <a:schemeClr val="tx1"/>
                </a:solidFill>
                <a:latin typeface="+mn-lt"/>
              </a:rPr>
              <a:t>soveltamista</a:t>
            </a:r>
            <a:r>
              <a:rPr lang="en-US" sz="1800" dirty="0">
                <a:solidFill>
                  <a:schemeClr val="tx1"/>
                </a:solidFill>
                <a:latin typeface="+mn-lt"/>
              </a:rPr>
              <a:t> </a:t>
            </a:r>
            <a:r>
              <a:rPr lang="en-US" sz="1800" dirty="0" err="1">
                <a:solidFill>
                  <a:schemeClr val="tx1"/>
                </a:solidFill>
                <a:latin typeface="+mn-lt"/>
              </a:rPr>
              <a:t>kansallisen</a:t>
            </a:r>
            <a:r>
              <a:rPr lang="en-US" sz="1800" dirty="0">
                <a:solidFill>
                  <a:schemeClr val="tx1"/>
                </a:solidFill>
                <a:latin typeface="+mn-lt"/>
              </a:rPr>
              <a:t> lain </a:t>
            </a:r>
            <a:r>
              <a:rPr lang="en-US" sz="1800" dirty="0" err="1">
                <a:solidFill>
                  <a:schemeClr val="tx1"/>
                </a:solidFill>
                <a:latin typeface="+mn-lt"/>
              </a:rPr>
              <a:t>mukaisesti</a:t>
            </a:r>
            <a:r>
              <a:rPr lang="en-US" sz="1800" dirty="0">
                <a:solidFill>
                  <a:schemeClr val="tx1"/>
                </a:solidFill>
                <a:latin typeface="+mn-lt"/>
              </a:rPr>
              <a:t>.</a:t>
            </a:r>
          </a:p>
          <a:p>
            <a:pPr marL="0" indent="0" algn="just">
              <a:buNone/>
            </a:pPr>
            <a:endParaRPr lang="en-US" sz="1800" dirty="0">
              <a:solidFill>
                <a:schemeClr val="tx1"/>
              </a:solidFill>
              <a:latin typeface="+mn-lt"/>
            </a:endParaRPr>
          </a:p>
          <a:p>
            <a:pPr lvl="0" algn="just">
              <a:buFont typeface="Wingdings" panose="05000000000000000000" pitchFamily="2" charset="2"/>
              <a:buChar char="Ø"/>
            </a:pPr>
            <a:r>
              <a:rPr lang="en-US" sz="1800" b="1" dirty="0">
                <a:solidFill>
                  <a:schemeClr val="tx1"/>
                </a:solidFill>
                <a:latin typeface="+mn-lt"/>
              </a:rPr>
              <a:t> </a:t>
            </a:r>
            <a:r>
              <a:rPr lang="en-US" sz="1800" b="1" dirty="0" err="1">
                <a:solidFill>
                  <a:schemeClr val="tx1"/>
                </a:solidFill>
                <a:latin typeface="+mn-lt"/>
              </a:rPr>
              <a:t>Syyteneuvottelu</a:t>
            </a:r>
            <a:r>
              <a:rPr lang="en-US" sz="1800" b="1" dirty="0">
                <a:solidFill>
                  <a:schemeClr val="tx1"/>
                </a:solidFill>
                <a:latin typeface="+mn-lt"/>
              </a:rPr>
              <a:t> (ETL 3:10a, ROL 1:10, 1:10a ja 5b)</a:t>
            </a:r>
          </a:p>
          <a:p>
            <a:pPr lvl="0" algn="just">
              <a:buFont typeface="Wingdings" panose="05000000000000000000" pitchFamily="2" charset="2"/>
              <a:buChar char="Ø"/>
            </a:pPr>
            <a:r>
              <a:rPr lang="en-US" sz="1800" b="1" dirty="0">
                <a:solidFill>
                  <a:schemeClr val="tx1"/>
                </a:solidFill>
                <a:latin typeface="+mn-lt"/>
              </a:rPr>
              <a:t> </a:t>
            </a:r>
            <a:r>
              <a:rPr lang="en-US" sz="1800" b="1" dirty="0" err="1">
                <a:solidFill>
                  <a:schemeClr val="tx1"/>
                </a:solidFill>
                <a:latin typeface="+mn-lt"/>
              </a:rPr>
              <a:t>tavoitteena</a:t>
            </a:r>
            <a:r>
              <a:rPr lang="en-US" sz="1800" b="1" dirty="0">
                <a:solidFill>
                  <a:schemeClr val="tx1"/>
                </a:solidFill>
                <a:latin typeface="+mn-lt"/>
              </a:rPr>
              <a:t> </a:t>
            </a:r>
            <a:r>
              <a:rPr lang="en-US" sz="1800" b="1" dirty="0" err="1">
                <a:solidFill>
                  <a:schemeClr val="tx1"/>
                </a:solidFill>
                <a:latin typeface="+mn-lt"/>
              </a:rPr>
              <a:t>lopullinen</a:t>
            </a:r>
            <a:r>
              <a:rPr lang="en-US" sz="1800" b="1" dirty="0">
                <a:solidFill>
                  <a:schemeClr val="tx1"/>
                </a:solidFill>
                <a:latin typeface="+mn-lt"/>
              </a:rPr>
              <a:t> </a:t>
            </a:r>
            <a:r>
              <a:rPr lang="en-US" sz="1800" b="1" dirty="0" err="1">
                <a:solidFill>
                  <a:schemeClr val="tx1"/>
                </a:solidFill>
                <a:latin typeface="+mn-lt"/>
              </a:rPr>
              <a:t>tuomioistuimen</a:t>
            </a:r>
            <a:r>
              <a:rPr lang="en-US" sz="1800" b="1" dirty="0">
                <a:solidFill>
                  <a:schemeClr val="tx1"/>
                </a:solidFill>
                <a:latin typeface="+mn-lt"/>
              </a:rPr>
              <a:t> </a:t>
            </a:r>
            <a:r>
              <a:rPr lang="en-US" sz="1800" b="1" dirty="0" err="1">
                <a:solidFill>
                  <a:schemeClr val="tx1"/>
                </a:solidFill>
                <a:latin typeface="+mn-lt"/>
              </a:rPr>
              <a:t>ratkaisu</a:t>
            </a:r>
            <a:endParaRPr lang="en-US" sz="1800" b="1" dirty="0">
              <a:solidFill>
                <a:schemeClr val="tx1"/>
              </a:solidFill>
              <a:latin typeface="+mn-lt"/>
            </a:endParaRPr>
          </a:p>
          <a:p>
            <a:pPr lvl="0" algn="just">
              <a:buFont typeface="Wingdings" panose="05000000000000000000" pitchFamily="2" charset="2"/>
              <a:buChar char="Ø"/>
            </a:pPr>
            <a:r>
              <a:rPr lang="en-US" sz="1800" dirty="0">
                <a:solidFill>
                  <a:schemeClr val="tx1"/>
                </a:solidFill>
                <a:latin typeface="+mn-lt"/>
              </a:rPr>
              <a:t> </a:t>
            </a:r>
            <a:r>
              <a:rPr lang="en-US" sz="1800" b="1" dirty="0" err="1">
                <a:solidFill>
                  <a:schemeClr val="tx1"/>
                </a:solidFill>
                <a:latin typeface="+mn-lt"/>
              </a:rPr>
              <a:t>epäillyn</a:t>
            </a:r>
            <a:r>
              <a:rPr lang="en-US" sz="1800" b="1" dirty="0">
                <a:solidFill>
                  <a:schemeClr val="tx1"/>
                </a:solidFill>
                <a:latin typeface="+mn-lt"/>
              </a:rPr>
              <a:t> </a:t>
            </a:r>
            <a:r>
              <a:rPr lang="en-US" sz="1800" b="1" dirty="0" err="1">
                <a:solidFill>
                  <a:schemeClr val="tx1"/>
                </a:solidFill>
                <a:latin typeface="+mn-lt"/>
              </a:rPr>
              <a:t>kanssa</a:t>
            </a:r>
            <a:r>
              <a:rPr lang="en-US" sz="1800" b="1" dirty="0">
                <a:solidFill>
                  <a:schemeClr val="tx1"/>
                </a:solidFill>
                <a:latin typeface="+mn-lt"/>
              </a:rPr>
              <a:t> </a:t>
            </a:r>
            <a:r>
              <a:rPr lang="en-US" sz="1800" b="1" dirty="0" err="1">
                <a:solidFill>
                  <a:schemeClr val="tx1"/>
                </a:solidFill>
                <a:latin typeface="+mn-lt"/>
              </a:rPr>
              <a:t>sovittujen</a:t>
            </a:r>
            <a:r>
              <a:rPr lang="en-US" sz="1800" b="1" dirty="0">
                <a:solidFill>
                  <a:schemeClr val="tx1"/>
                </a:solidFill>
                <a:latin typeface="+mn-lt"/>
              </a:rPr>
              <a:t> </a:t>
            </a:r>
            <a:r>
              <a:rPr lang="en-US" sz="1800" b="1" dirty="0" err="1">
                <a:solidFill>
                  <a:schemeClr val="tx1"/>
                </a:solidFill>
                <a:latin typeface="+mn-lt"/>
              </a:rPr>
              <a:t>ehtojen</a:t>
            </a:r>
            <a:r>
              <a:rPr lang="en-US" sz="1800" b="1" dirty="0">
                <a:solidFill>
                  <a:schemeClr val="tx1"/>
                </a:solidFill>
                <a:latin typeface="+mn-lt"/>
              </a:rPr>
              <a:t> </a:t>
            </a:r>
            <a:r>
              <a:rPr lang="en-US" sz="1800" dirty="0" err="1">
                <a:solidFill>
                  <a:schemeClr val="tx1"/>
                </a:solidFill>
                <a:latin typeface="+mn-lt"/>
              </a:rPr>
              <a:t>perusteella</a:t>
            </a:r>
            <a:endParaRPr lang="en-US" sz="1800" b="1" dirty="0">
              <a:solidFill>
                <a:schemeClr val="tx1"/>
              </a:solidFill>
              <a:latin typeface="+mn-lt"/>
            </a:endParaRPr>
          </a:p>
          <a:p>
            <a:pPr lvl="0" algn="just">
              <a:buFont typeface="Wingdings" panose="05000000000000000000" pitchFamily="2" charset="2"/>
              <a:buChar char="Ø"/>
            </a:pPr>
            <a:r>
              <a:rPr lang="en-US" sz="1800" b="1" dirty="0">
                <a:solidFill>
                  <a:schemeClr val="tx1"/>
                </a:solidFill>
                <a:latin typeface="+mn-lt"/>
              </a:rPr>
              <a:t> </a:t>
            </a:r>
            <a:r>
              <a:rPr lang="en-US" sz="1800" b="1" dirty="0" err="1">
                <a:solidFill>
                  <a:schemeClr val="tx1"/>
                </a:solidFill>
                <a:latin typeface="+mn-lt"/>
              </a:rPr>
              <a:t>edellytykset</a:t>
            </a:r>
            <a:r>
              <a:rPr lang="en-US" sz="1800" b="1" dirty="0">
                <a:solidFill>
                  <a:schemeClr val="tx1"/>
                </a:solidFill>
                <a:latin typeface="+mn-lt"/>
              </a:rPr>
              <a:t> </a:t>
            </a:r>
            <a:r>
              <a:rPr lang="en-US" sz="1800" b="1" dirty="0" err="1">
                <a:solidFill>
                  <a:schemeClr val="tx1"/>
                </a:solidFill>
                <a:latin typeface="+mn-lt"/>
              </a:rPr>
              <a:t>säädetty</a:t>
            </a:r>
            <a:r>
              <a:rPr lang="en-US" sz="1800" b="1" dirty="0">
                <a:solidFill>
                  <a:schemeClr val="tx1"/>
                </a:solidFill>
                <a:latin typeface="+mn-lt"/>
              </a:rPr>
              <a:t> </a:t>
            </a:r>
            <a:r>
              <a:rPr lang="en-US" sz="1800" b="1" dirty="0" err="1">
                <a:solidFill>
                  <a:schemeClr val="tx1"/>
                </a:solidFill>
                <a:latin typeface="+mn-lt"/>
              </a:rPr>
              <a:t>kansallisessa</a:t>
            </a:r>
            <a:r>
              <a:rPr lang="en-US" sz="1800" b="1" dirty="0">
                <a:solidFill>
                  <a:schemeClr val="tx1"/>
                </a:solidFill>
                <a:latin typeface="+mn-lt"/>
              </a:rPr>
              <a:t> </a:t>
            </a:r>
            <a:r>
              <a:rPr lang="en-US" sz="1800" b="1" dirty="0" err="1">
                <a:solidFill>
                  <a:schemeClr val="tx1"/>
                </a:solidFill>
                <a:latin typeface="+mn-lt"/>
              </a:rPr>
              <a:t>laissa</a:t>
            </a:r>
            <a:endParaRPr lang="en-US" sz="1800" b="1" dirty="0">
              <a:solidFill>
                <a:schemeClr val="tx1"/>
              </a:solidFill>
              <a:latin typeface="+mn-lt"/>
            </a:endParaRPr>
          </a:p>
          <a:p>
            <a:pPr marL="0" lvl="0" indent="0" algn="just">
              <a:buNone/>
            </a:pPr>
            <a:endParaRPr lang="en-US" sz="1800" dirty="0">
              <a:solidFill>
                <a:schemeClr val="tx1"/>
              </a:solidFill>
              <a:latin typeface="+mn-lt"/>
            </a:endParaRPr>
          </a:p>
        </p:txBody>
      </p:sp>
      <p:sp>
        <p:nvSpPr>
          <p:cNvPr id="5" name="Dia számának helye 4">
            <a:extLst>
              <a:ext uri="{FF2B5EF4-FFF2-40B4-BE49-F238E27FC236}">
                <a16:creationId xmlns:a16="http://schemas.microsoft.com/office/drawing/2014/main" id="{7696BB69-1DC7-4000-B3B7-1BF88BD92689}"/>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910371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n-US" dirty="0"/>
              <a:t>Article 40 – </a:t>
            </a:r>
            <a:r>
              <a:rPr lang="en-US" dirty="0" err="1"/>
              <a:t>Yksinkertaistetut</a:t>
            </a:r>
            <a:r>
              <a:rPr lang="en-US" dirty="0"/>
              <a:t> </a:t>
            </a:r>
            <a:r>
              <a:rPr lang="en-US" dirty="0" err="1"/>
              <a:t>syyttämismenettelyt</a:t>
            </a:r>
            <a:endParaRPr lang="de-DE" dirty="0"/>
          </a:p>
        </p:txBody>
      </p:sp>
      <p:sp>
        <p:nvSpPr>
          <p:cNvPr id="3" name="Inhaltsplatzhalter 2"/>
          <p:cNvSpPr>
            <a:spLocks noGrp="1"/>
          </p:cNvSpPr>
          <p:nvPr>
            <p:ph idx="1"/>
          </p:nvPr>
        </p:nvSpPr>
        <p:spPr/>
        <p:txBody>
          <a:bodyPr>
            <a:normAutofit/>
          </a:bodyPr>
          <a:lstStyle/>
          <a:p>
            <a:pPr marL="0" indent="0" algn="just">
              <a:buNone/>
            </a:pPr>
            <a:r>
              <a:rPr lang="de-DE" sz="1800" dirty="0" err="1">
                <a:solidFill>
                  <a:schemeClr val="tx1"/>
                </a:solidFill>
                <a:latin typeface="+mn-lt"/>
              </a:rPr>
              <a:t>Artikla</a:t>
            </a:r>
            <a:r>
              <a:rPr lang="de-DE" sz="1800" dirty="0">
                <a:solidFill>
                  <a:schemeClr val="tx1"/>
                </a:solidFill>
                <a:latin typeface="+mn-lt"/>
              </a:rPr>
              <a:t> 40(2) EPPO </a:t>
            </a:r>
            <a:r>
              <a:rPr lang="de-DE" sz="1800" dirty="0" err="1">
                <a:solidFill>
                  <a:schemeClr val="tx1"/>
                </a:solidFill>
                <a:latin typeface="+mn-lt"/>
              </a:rPr>
              <a:t>Asetus</a:t>
            </a:r>
            <a:r>
              <a:rPr lang="de-DE" sz="1800" dirty="0">
                <a:solidFill>
                  <a:schemeClr val="tx1"/>
                </a:solidFill>
                <a:latin typeface="+mn-lt"/>
              </a:rPr>
              <a:t>: </a:t>
            </a:r>
            <a:r>
              <a:rPr lang="de-DE" sz="1800" dirty="0" err="1">
                <a:solidFill>
                  <a:schemeClr val="tx1"/>
                </a:solidFill>
                <a:latin typeface="+mn-lt"/>
              </a:rPr>
              <a:t>Pysyvä</a:t>
            </a:r>
            <a:r>
              <a:rPr lang="de-DE" sz="1800" dirty="0">
                <a:solidFill>
                  <a:schemeClr val="tx1"/>
                </a:solidFill>
                <a:latin typeface="+mn-lt"/>
              </a:rPr>
              <a:t> </a:t>
            </a:r>
            <a:r>
              <a:rPr lang="de-DE" sz="1800" dirty="0" err="1">
                <a:solidFill>
                  <a:schemeClr val="tx1"/>
                </a:solidFill>
                <a:latin typeface="+mn-lt"/>
              </a:rPr>
              <a:t>jaosto</a:t>
            </a:r>
            <a:r>
              <a:rPr lang="de-DE" sz="1800" dirty="0">
                <a:solidFill>
                  <a:schemeClr val="tx1"/>
                </a:solidFill>
                <a:latin typeface="+mn-lt"/>
              </a:rPr>
              <a:t> </a:t>
            </a:r>
            <a:r>
              <a:rPr lang="de-DE" sz="1800" dirty="0" err="1">
                <a:solidFill>
                  <a:schemeClr val="tx1"/>
                </a:solidFill>
                <a:latin typeface="+mn-lt"/>
              </a:rPr>
              <a:t>tekee</a:t>
            </a:r>
            <a:r>
              <a:rPr lang="de-DE" sz="1800" dirty="0">
                <a:solidFill>
                  <a:schemeClr val="tx1"/>
                </a:solidFill>
                <a:latin typeface="+mn-lt"/>
              </a:rPr>
              <a:t> </a:t>
            </a:r>
            <a:r>
              <a:rPr lang="de-DE" sz="1800" dirty="0" err="1">
                <a:solidFill>
                  <a:schemeClr val="tx1"/>
                </a:solidFill>
                <a:latin typeface="+mn-lt"/>
              </a:rPr>
              <a:t>päätöksensä</a:t>
            </a:r>
            <a:r>
              <a:rPr lang="de-DE" sz="1800" dirty="0">
                <a:solidFill>
                  <a:schemeClr val="tx1"/>
                </a:solidFill>
                <a:latin typeface="+mn-lt"/>
              </a:rPr>
              <a:t> </a:t>
            </a:r>
            <a:r>
              <a:rPr lang="de-DE" sz="1800" dirty="0" err="1">
                <a:solidFill>
                  <a:schemeClr val="tx1"/>
                </a:solidFill>
                <a:latin typeface="+mn-lt"/>
              </a:rPr>
              <a:t>asiaa</a:t>
            </a:r>
            <a:r>
              <a:rPr lang="de-DE" sz="1800" dirty="0">
                <a:solidFill>
                  <a:schemeClr val="tx1"/>
                </a:solidFill>
                <a:latin typeface="+mn-lt"/>
              </a:rPr>
              <a:t> </a:t>
            </a:r>
            <a:r>
              <a:rPr lang="de-DE" sz="1800" dirty="0" err="1">
                <a:solidFill>
                  <a:schemeClr val="tx1"/>
                </a:solidFill>
                <a:latin typeface="+mn-lt"/>
              </a:rPr>
              <a:t>käsittelevän</a:t>
            </a:r>
            <a:r>
              <a:rPr lang="de-DE" sz="1800" dirty="0">
                <a:solidFill>
                  <a:schemeClr val="tx1"/>
                </a:solidFill>
                <a:latin typeface="+mn-lt"/>
              </a:rPr>
              <a:t> </a:t>
            </a:r>
            <a:r>
              <a:rPr lang="de-DE" sz="1800" dirty="0" err="1">
                <a:solidFill>
                  <a:schemeClr val="tx1"/>
                </a:solidFill>
                <a:latin typeface="+mn-lt"/>
              </a:rPr>
              <a:t>EDP:n</a:t>
            </a:r>
            <a:r>
              <a:rPr lang="de-DE" sz="1800" dirty="0">
                <a:solidFill>
                  <a:schemeClr val="tx1"/>
                </a:solidFill>
                <a:latin typeface="+mn-lt"/>
              </a:rPr>
              <a:t> </a:t>
            </a:r>
            <a:r>
              <a:rPr lang="de-DE" sz="1800" dirty="0" err="1">
                <a:solidFill>
                  <a:schemeClr val="tx1"/>
                </a:solidFill>
                <a:latin typeface="+mn-lt"/>
              </a:rPr>
              <a:t>ehdotuksesta</a:t>
            </a:r>
            <a:r>
              <a:rPr lang="de-DE" sz="1800" dirty="0">
                <a:solidFill>
                  <a:schemeClr val="tx1"/>
                </a:solidFill>
                <a:latin typeface="+mn-lt"/>
              </a:rPr>
              <a:t> </a:t>
            </a:r>
            <a:r>
              <a:rPr lang="de-DE" sz="1800" dirty="0" err="1">
                <a:solidFill>
                  <a:schemeClr val="tx1"/>
                </a:solidFill>
                <a:latin typeface="+mn-lt"/>
              </a:rPr>
              <a:t>ottaen</a:t>
            </a:r>
            <a:r>
              <a:rPr lang="de-DE" sz="1800" dirty="0">
                <a:solidFill>
                  <a:schemeClr val="tx1"/>
                </a:solidFill>
                <a:latin typeface="+mn-lt"/>
              </a:rPr>
              <a:t> </a:t>
            </a:r>
            <a:r>
              <a:rPr lang="de-DE" sz="1800" dirty="0" err="1">
                <a:solidFill>
                  <a:schemeClr val="tx1"/>
                </a:solidFill>
                <a:latin typeface="+mn-lt"/>
              </a:rPr>
              <a:t>huomioon</a:t>
            </a:r>
            <a:r>
              <a:rPr lang="de-DE" sz="1800" dirty="0">
                <a:solidFill>
                  <a:schemeClr val="tx1"/>
                </a:solidFill>
                <a:latin typeface="+mn-lt"/>
              </a:rPr>
              <a:t> </a:t>
            </a:r>
            <a:r>
              <a:rPr lang="de-DE" sz="1800" dirty="0" err="1">
                <a:solidFill>
                  <a:schemeClr val="tx1"/>
                </a:solidFill>
                <a:latin typeface="+mn-lt"/>
              </a:rPr>
              <a:t>seuraavat</a:t>
            </a:r>
            <a:r>
              <a:rPr lang="de-DE" sz="1800" dirty="0">
                <a:solidFill>
                  <a:schemeClr val="tx1"/>
                </a:solidFill>
                <a:latin typeface="+mn-lt"/>
              </a:rPr>
              <a:t> </a:t>
            </a:r>
            <a:r>
              <a:rPr lang="de-DE" sz="1800" dirty="0" err="1">
                <a:solidFill>
                  <a:schemeClr val="tx1"/>
                </a:solidFill>
                <a:latin typeface="+mn-lt"/>
              </a:rPr>
              <a:t>perusteet</a:t>
            </a:r>
            <a:r>
              <a:rPr lang="de-DE" sz="1800" dirty="0">
                <a:solidFill>
                  <a:schemeClr val="tx1"/>
                </a:solidFill>
                <a:latin typeface="+mn-lt"/>
              </a:rPr>
              <a:t>:</a:t>
            </a:r>
            <a:endParaRPr lang="en-US" sz="1800" dirty="0">
              <a:solidFill>
                <a:schemeClr val="tx1"/>
              </a:solidFill>
              <a:latin typeface="+mn-lt"/>
            </a:endParaRPr>
          </a:p>
          <a:p>
            <a:pPr marL="0" indent="0" algn="just">
              <a:buNone/>
            </a:pPr>
            <a:r>
              <a:rPr lang="en-US" sz="1800" dirty="0">
                <a:solidFill>
                  <a:schemeClr val="tx1"/>
                </a:solidFill>
                <a:latin typeface="+mn-lt"/>
              </a:rPr>
              <a:t>(a) </a:t>
            </a:r>
            <a:r>
              <a:rPr lang="en-US" sz="1800" dirty="0" err="1">
                <a:solidFill>
                  <a:schemeClr val="tx1"/>
                </a:solidFill>
                <a:latin typeface="+mn-lt"/>
              </a:rPr>
              <a:t>Rikoksen</a:t>
            </a:r>
            <a:r>
              <a:rPr lang="en-US" sz="1800" dirty="0">
                <a:solidFill>
                  <a:schemeClr val="tx1"/>
                </a:solidFill>
                <a:latin typeface="+mn-lt"/>
              </a:rPr>
              <a:t> </a:t>
            </a:r>
            <a:r>
              <a:rPr lang="en-US" sz="1800" b="1" dirty="0" err="1">
                <a:solidFill>
                  <a:schemeClr val="tx1"/>
                </a:solidFill>
                <a:latin typeface="+mn-lt"/>
              </a:rPr>
              <a:t>vakavuus</a:t>
            </a:r>
            <a:r>
              <a:rPr lang="en-US" sz="1800" dirty="0">
                <a:solidFill>
                  <a:schemeClr val="tx1"/>
                </a:solidFill>
                <a:latin typeface="+mn-lt"/>
              </a:rPr>
              <a:t> </a:t>
            </a:r>
            <a:r>
              <a:rPr lang="en-US" sz="1800" dirty="0" err="1">
                <a:solidFill>
                  <a:schemeClr val="tx1"/>
                </a:solidFill>
                <a:latin typeface="+mn-lt"/>
              </a:rPr>
              <a:t>ottaen</a:t>
            </a:r>
            <a:r>
              <a:rPr lang="en-US" sz="1800" dirty="0">
                <a:solidFill>
                  <a:schemeClr val="tx1"/>
                </a:solidFill>
                <a:latin typeface="+mn-lt"/>
              </a:rPr>
              <a:t> </a:t>
            </a:r>
            <a:r>
              <a:rPr lang="en-US" sz="1800" dirty="0" err="1">
                <a:solidFill>
                  <a:schemeClr val="tx1"/>
                </a:solidFill>
                <a:latin typeface="+mn-lt"/>
              </a:rPr>
              <a:t>erityisesti</a:t>
            </a:r>
            <a:r>
              <a:rPr lang="en-US" sz="1800" dirty="0">
                <a:solidFill>
                  <a:schemeClr val="tx1"/>
                </a:solidFill>
                <a:latin typeface="+mn-lt"/>
              </a:rPr>
              <a:t> </a:t>
            </a:r>
            <a:r>
              <a:rPr lang="en-US" sz="1800" dirty="0" err="1">
                <a:solidFill>
                  <a:schemeClr val="tx1"/>
                </a:solidFill>
                <a:latin typeface="+mn-lt"/>
              </a:rPr>
              <a:t>huomioon</a:t>
            </a:r>
            <a:r>
              <a:rPr lang="en-US" sz="1800" dirty="0">
                <a:solidFill>
                  <a:schemeClr val="tx1"/>
                </a:solidFill>
                <a:latin typeface="+mn-lt"/>
              </a:rPr>
              <a:t> </a:t>
            </a:r>
            <a:r>
              <a:rPr lang="en-US" sz="1800" dirty="0" err="1">
                <a:solidFill>
                  <a:schemeClr val="tx1"/>
                </a:solidFill>
                <a:latin typeface="+mn-lt"/>
              </a:rPr>
              <a:t>aiheutettu</a:t>
            </a:r>
            <a:r>
              <a:rPr lang="en-US" sz="1800" dirty="0">
                <a:solidFill>
                  <a:schemeClr val="tx1"/>
                </a:solidFill>
                <a:latin typeface="+mn-lt"/>
              </a:rPr>
              <a:t> </a:t>
            </a:r>
            <a:r>
              <a:rPr lang="en-US" sz="1800" b="1" dirty="0" err="1">
                <a:solidFill>
                  <a:schemeClr val="tx1"/>
                </a:solidFill>
                <a:latin typeface="+mn-lt"/>
              </a:rPr>
              <a:t>vahinko</a:t>
            </a:r>
            <a:r>
              <a:rPr lang="en-US" sz="1800" dirty="0">
                <a:solidFill>
                  <a:schemeClr val="tx1"/>
                </a:solidFill>
                <a:latin typeface="+mn-lt"/>
              </a:rPr>
              <a:t>;</a:t>
            </a:r>
          </a:p>
          <a:p>
            <a:pPr marL="0" indent="0" algn="just">
              <a:buNone/>
            </a:pPr>
            <a:r>
              <a:rPr lang="en-US" sz="1800" dirty="0">
                <a:solidFill>
                  <a:schemeClr val="tx1"/>
                </a:solidFill>
                <a:latin typeface="+mn-lt"/>
              </a:rPr>
              <a:t>(b) </a:t>
            </a:r>
            <a:r>
              <a:rPr lang="en-US" sz="1800" dirty="0" err="1">
                <a:solidFill>
                  <a:schemeClr val="tx1"/>
                </a:solidFill>
                <a:latin typeface="+mn-lt"/>
              </a:rPr>
              <a:t>Rikoksesta</a:t>
            </a:r>
            <a:r>
              <a:rPr lang="en-US" sz="1800" dirty="0">
                <a:solidFill>
                  <a:schemeClr val="tx1"/>
                </a:solidFill>
                <a:latin typeface="+mn-lt"/>
              </a:rPr>
              <a:t> </a:t>
            </a:r>
            <a:r>
              <a:rPr lang="en-US" sz="1800" dirty="0" err="1">
                <a:solidFill>
                  <a:schemeClr val="tx1"/>
                </a:solidFill>
                <a:latin typeface="+mn-lt"/>
              </a:rPr>
              <a:t>epäillyn</a:t>
            </a:r>
            <a:r>
              <a:rPr lang="en-US" sz="1800" dirty="0">
                <a:solidFill>
                  <a:schemeClr val="tx1"/>
                </a:solidFill>
                <a:latin typeface="+mn-lt"/>
              </a:rPr>
              <a:t> </a:t>
            </a:r>
            <a:r>
              <a:rPr lang="en-US" sz="1800" b="1" dirty="0" err="1">
                <a:solidFill>
                  <a:schemeClr val="tx1"/>
                </a:solidFill>
                <a:latin typeface="+mn-lt"/>
              </a:rPr>
              <a:t>halukkuus</a:t>
            </a:r>
            <a:r>
              <a:rPr lang="en-US" sz="1800" b="1" dirty="0">
                <a:solidFill>
                  <a:schemeClr val="tx1"/>
                </a:solidFill>
                <a:latin typeface="+mn-lt"/>
              </a:rPr>
              <a:t> </a:t>
            </a:r>
            <a:r>
              <a:rPr lang="en-US" sz="1800" b="1" dirty="0" err="1">
                <a:solidFill>
                  <a:schemeClr val="tx1"/>
                </a:solidFill>
                <a:latin typeface="+mn-lt"/>
              </a:rPr>
              <a:t>korjata</a:t>
            </a:r>
            <a:r>
              <a:rPr lang="en-US" sz="1800" b="1" dirty="0">
                <a:solidFill>
                  <a:schemeClr val="tx1"/>
                </a:solidFill>
                <a:latin typeface="+mn-lt"/>
              </a:rPr>
              <a:t> </a:t>
            </a:r>
            <a:r>
              <a:rPr lang="en-US" sz="1800" dirty="0" err="1">
                <a:solidFill>
                  <a:schemeClr val="tx1"/>
                </a:solidFill>
                <a:latin typeface="+mn-lt"/>
              </a:rPr>
              <a:t>laittomalla</a:t>
            </a:r>
            <a:r>
              <a:rPr lang="en-US" sz="1800" dirty="0">
                <a:solidFill>
                  <a:schemeClr val="tx1"/>
                </a:solidFill>
                <a:latin typeface="+mn-lt"/>
              </a:rPr>
              <a:t> </a:t>
            </a:r>
            <a:r>
              <a:rPr lang="en-US" sz="1800" dirty="0" err="1">
                <a:solidFill>
                  <a:schemeClr val="tx1"/>
                </a:solidFill>
                <a:latin typeface="+mn-lt"/>
              </a:rPr>
              <a:t>toiminnalla</a:t>
            </a:r>
            <a:r>
              <a:rPr lang="en-US" sz="1800" dirty="0">
                <a:solidFill>
                  <a:schemeClr val="tx1"/>
                </a:solidFill>
                <a:latin typeface="+mn-lt"/>
              </a:rPr>
              <a:t> </a:t>
            </a:r>
            <a:r>
              <a:rPr lang="en-US" sz="1800" dirty="0" err="1">
                <a:solidFill>
                  <a:schemeClr val="tx1"/>
                </a:solidFill>
                <a:latin typeface="+mn-lt"/>
              </a:rPr>
              <a:t>aiheutettu</a:t>
            </a:r>
            <a:r>
              <a:rPr lang="en-US" sz="1800" dirty="0">
                <a:solidFill>
                  <a:schemeClr val="tx1"/>
                </a:solidFill>
                <a:latin typeface="+mn-lt"/>
              </a:rPr>
              <a:t> </a:t>
            </a:r>
            <a:r>
              <a:rPr lang="en-US" sz="1800" dirty="0" err="1">
                <a:solidFill>
                  <a:schemeClr val="tx1"/>
                </a:solidFill>
                <a:latin typeface="+mn-lt"/>
              </a:rPr>
              <a:t>vahinko</a:t>
            </a:r>
            <a:r>
              <a:rPr lang="en-US" sz="1800" dirty="0">
                <a:solidFill>
                  <a:schemeClr val="tx1"/>
                </a:solidFill>
                <a:latin typeface="+mn-lt"/>
              </a:rPr>
              <a:t>:</a:t>
            </a:r>
          </a:p>
          <a:p>
            <a:pPr marL="0" indent="0" algn="just">
              <a:buNone/>
            </a:pPr>
            <a:r>
              <a:rPr lang="en-US" sz="1800" dirty="0">
                <a:solidFill>
                  <a:schemeClr val="tx1"/>
                </a:solidFill>
                <a:latin typeface="+mn-lt"/>
              </a:rPr>
              <a:t>(c) </a:t>
            </a:r>
            <a:r>
              <a:rPr lang="en-US" sz="1800" dirty="0" err="1">
                <a:solidFill>
                  <a:schemeClr val="tx1"/>
                </a:solidFill>
                <a:latin typeface="+mn-lt"/>
              </a:rPr>
              <a:t>Menettelyn</a:t>
            </a:r>
            <a:r>
              <a:rPr lang="en-US" sz="1800" dirty="0">
                <a:solidFill>
                  <a:schemeClr val="tx1"/>
                </a:solidFill>
                <a:latin typeface="+mn-lt"/>
              </a:rPr>
              <a:t> </a:t>
            </a:r>
            <a:r>
              <a:rPr lang="en-US" sz="1800" dirty="0" err="1">
                <a:solidFill>
                  <a:schemeClr val="tx1"/>
                </a:solidFill>
                <a:latin typeface="+mn-lt"/>
              </a:rPr>
              <a:t>käytössä</a:t>
            </a:r>
            <a:r>
              <a:rPr lang="en-US" sz="1800" dirty="0">
                <a:solidFill>
                  <a:schemeClr val="tx1"/>
                </a:solidFill>
                <a:latin typeface="+mn-lt"/>
              </a:rPr>
              <a:t> </a:t>
            </a:r>
            <a:r>
              <a:rPr lang="en-US" sz="1800" dirty="0" err="1">
                <a:solidFill>
                  <a:schemeClr val="tx1"/>
                </a:solidFill>
                <a:latin typeface="+mn-lt"/>
              </a:rPr>
              <a:t>noudatettaisiin</a:t>
            </a:r>
            <a:r>
              <a:rPr lang="en-US" sz="1800" dirty="0">
                <a:solidFill>
                  <a:schemeClr val="tx1"/>
                </a:solidFill>
                <a:latin typeface="+mn-lt"/>
              </a:rPr>
              <a:t> </a:t>
            </a:r>
            <a:r>
              <a:rPr lang="en-US" sz="1800" dirty="0" err="1">
                <a:solidFill>
                  <a:schemeClr val="tx1"/>
                </a:solidFill>
                <a:latin typeface="+mn-lt"/>
              </a:rPr>
              <a:t>tässä</a:t>
            </a:r>
            <a:r>
              <a:rPr lang="en-US" sz="1800" dirty="0">
                <a:solidFill>
                  <a:schemeClr val="tx1"/>
                </a:solidFill>
                <a:latin typeface="+mn-lt"/>
              </a:rPr>
              <a:t> </a:t>
            </a:r>
            <a:r>
              <a:rPr lang="en-US" sz="1800" dirty="0" err="1">
                <a:solidFill>
                  <a:schemeClr val="tx1"/>
                </a:solidFill>
                <a:latin typeface="+mn-lt"/>
              </a:rPr>
              <a:t>asetuksessa</a:t>
            </a:r>
            <a:r>
              <a:rPr lang="en-US" sz="1800" dirty="0">
                <a:solidFill>
                  <a:schemeClr val="tx1"/>
                </a:solidFill>
                <a:latin typeface="+mn-lt"/>
              </a:rPr>
              <a:t> </a:t>
            </a:r>
            <a:r>
              <a:rPr lang="en-US" sz="1800" dirty="0" err="1">
                <a:solidFill>
                  <a:schemeClr val="tx1"/>
                </a:solidFill>
                <a:latin typeface="+mn-lt"/>
              </a:rPr>
              <a:t>säädettyjä</a:t>
            </a:r>
            <a:r>
              <a:rPr lang="en-US" sz="1800" dirty="0">
                <a:solidFill>
                  <a:schemeClr val="tx1"/>
                </a:solidFill>
                <a:latin typeface="+mn-lt"/>
              </a:rPr>
              <a:t> </a:t>
            </a:r>
            <a:r>
              <a:rPr lang="en-US" sz="1800" dirty="0" err="1">
                <a:solidFill>
                  <a:schemeClr val="tx1"/>
                </a:solidFill>
                <a:latin typeface="+mn-lt"/>
              </a:rPr>
              <a:t>EPPO:n</a:t>
            </a:r>
            <a:r>
              <a:rPr lang="en-US" sz="1800" dirty="0">
                <a:solidFill>
                  <a:schemeClr val="tx1"/>
                </a:solidFill>
                <a:latin typeface="+mn-lt"/>
              </a:rPr>
              <a:t> </a:t>
            </a:r>
            <a:r>
              <a:rPr lang="en-US" sz="1800" b="1" dirty="0" err="1">
                <a:solidFill>
                  <a:schemeClr val="tx1"/>
                </a:solidFill>
                <a:latin typeface="+mn-lt"/>
              </a:rPr>
              <a:t>yleistavoitteita</a:t>
            </a:r>
            <a:r>
              <a:rPr lang="en-US" sz="1800" b="1" dirty="0">
                <a:solidFill>
                  <a:schemeClr val="tx1"/>
                </a:solidFill>
                <a:latin typeface="+mn-lt"/>
              </a:rPr>
              <a:t> ja </a:t>
            </a:r>
            <a:r>
              <a:rPr lang="en-US" sz="1800" b="1" dirty="0" err="1">
                <a:solidFill>
                  <a:schemeClr val="tx1"/>
                </a:solidFill>
                <a:latin typeface="+mn-lt"/>
              </a:rPr>
              <a:t>perusperiaatteita</a:t>
            </a:r>
            <a:r>
              <a:rPr lang="en-US" sz="1800" dirty="0">
                <a:solidFill>
                  <a:schemeClr val="tx1"/>
                </a:solidFill>
                <a:latin typeface="+mn-lt"/>
              </a:rPr>
              <a:t>.</a:t>
            </a:r>
          </a:p>
          <a:p>
            <a:pPr lvl="0" algn="just">
              <a:buFont typeface="Wingdings" panose="05000000000000000000" pitchFamily="2" charset="2"/>
              <a:buChar char="Ø"/>
            </a:pPr>
            <a:endParaRPr lang="en-US" sz="1800" dirty="0">
              <a:solidFill>
                <a:schemeClr val="tx1"/>
              </a:solidFill>
              <a:latin typeface="+mn-lt"/>
            </a:endParaRPr>
          </a:p>
          <a:p>
            <a:pPr lvl="0" algn="just">
              <a:buFont typeface="Wingdings" panose="05000000000000000000" pitchFamily="2" charset="2"/>
              <a:buChar char="Ø"/>
            </a:pPr>
            <a:r>
              <a:rPr lang="en-US" sz="1800" dirty="0" err="1">
                <a:solidFill>
                  <a:schemeClr val="tx1"/>
                </a:solidFill>
                <a:latin typeface="+mn-lt"/>
              </a:rPr>
              <a:t>Kollegio</a:t>
            </a:r>
            <a:r>
              <a:rPr lang="en-US" sz="1800" dirty="0">
                <a:solidFill>
                  <a:schemeClr val="tx1"/>
                </a:solidFill>
                <a:latin typeface="+mn-lt"/>
              </a:rPr>
              <a:t> </a:t>
            </a:r>
            <a:r>
              <a:rPr lang="en-US" sz="1800" dirty="0" err="1">
                <a:solidFill>
                  <a:schemeClr val="tx1"/>
                </a:solidFill>
                <a:latin typeface="+mn-lt"/>
              </a:rPr>
              <a:t>hyväksyy</a:t>
            </a:r>
            <a:r>
              <a:rPr lang="en-US" sz="1800" dirty="0">
                <a:solidFill>
                  <a:schemeClr val="tx1"/>
                </a:solidFill>
                <a:latin typeface="+mn-lt"/>
              </a:rPr>
              <a:t> </a:t>
            </a:r>
            <a:r>
              <a:rPr lang="en-US" sz="1800" dirty="0" err="1">
                <a:solidFill>
                  <a:schemeClr val="tx1"/>
                </a:solidFill>
                <a:latin typeface="+mn-lt"/>
              </a:rPr>
              <a:t>ohjeet</a:t>
            </a:r>
            <a:r>
              <a:rPr lang="en-US" sz="1800" dirty="0">
                <a:solidFill>
                  <a:schemeClr val="tx1"/>
                </a:solidFill>
                <a:latin typeface="+mn-lt"/>
              </a:rPr>
              <a:t> ko. </a:t>
            </a:r>
            <a:r>
              <a:rPr lang="en-US" sz="1800" dirty="0" err="1">
                <a:solidFill>
                  <a:schemeClr val="tx1"/>
                </a:solidFill>
                <a:latin typeface="+mn-lt"/>
              </a:rPr>
              <a:t>perusteiden</a:t>
            </a:r>
            <a:r>
              <a:rPr lang="en-US" sz="1800" dirty="0">
                <a:solidFill>
                  <a:schemeClr val="tx1"/>
                </a:solidFill>
                <a:latin typeface="+mn-lt"/>
              </a:rPr>
              <a:t> </a:t>
            </a:r>
            <a:r>
              <a:rPr lang="en-US" sz="1800" dirty="0" err="1">
                <a:solidFill>
                  <a:schemeClr val="tx1"/>
                </a:solidFill>
                <a:latin typeface="+mn-lt"/>
              </a:rPr>
              <a:t>soveltamisesta</a:t>
            </a:r>
            <a:endParaRPr lang="en-US" sz="1800" dirty="0">
              <a:solidFill>
                <a:schemeClr val="tx1"/>
              </a:solidFill>
              <a:latin typeface="+mn-lt"/>
            </a:endParaRPr>
          </a:p>
          <a:p>
            <a:pPr lvl="0" algn="just">
              <a:buFont typeface="Wingdings" panose="05000000000000000000" pitchFamily="2" charset="2"/>
              <a:buChar char="Ø"/>
            </a:pPr>
            <a:r>
              <a:rPr lang="de-DE" sz="1800" dirty="0" err="1">
                <a:solidFill>
                  <a:schemeClr val="tx1"/>
                </a:solidFill>
                <a:latin typeface="+mn-lt"/>
              </a:rPr>
              <a:t>Arvosteluperusteet</a:t>
            </a:r>
            <a:r>
              <a:rPr lang="de-DE" sz="1800" dirty="0">
                <a:solidFill>
                  <a:schemeClr val="tx1"/>
                </a:solidFill>
                <a:latin typeface="+mn-lt"/>
              </a:rPr>
              <a:t>: Onko </a:t>
            </a:r>
            <a:r>
              <a:rPr lang="de-DE" sz="1800" dirty="0" err="1">
                <a:solidFill>
                  <a:schemeClr val="tx1"/>
                </a:solidFill>
                <a:latin typeface="+mn-lt"/>
              </a:rPr>
              <a:t>kaikkien</a:t>
            </a:r>
            <a:r>
              <a:rPr lang="de-DE" sz="1800" dirty="0">
                <a:solidFill>
                  <a:schemeClr val="tx1"/>
                </a:solidFill>
                <a:latin typeface="+mn-lt"/>
              </a:rPr>
              <a:t> </a:t>
            </a:r>
            <a:r>
              <a:rPr lang="de-DE" sz="1800" dirty="0" err="1">
                <a:solidFill>
                  <a:schemeClr val="tx1"/>
                </a:solidFill>
                <a:latin typeface="+mn-lt"/>
              </a:rPr>
              <a:t>perusteiden</a:t>
            </a:r>
            <a:r>
              <a:rPr lang="de-DE" sz="1800" dirty="0">
                <a:solidFill>
                  <a:schemeClr val="tx1"/>
                </a:solidFill>
                <a:latin typeface="+mn-lt"/>
              </a:rPr>
              <a:t> </a:t>
            </a:r>
            <a:r>
              <a:rPr lang="de-DE" sz="1800" dirty="0" err="1">
                <a:solidFill>
                  <a:schemeClr val="tx1"/>
                </a:solidFill>
                <a:latin typeface="+mn-lt"/>
              </a:rPr>
              <a:t>täytyttävä</a:t>
            </a:r>
            <a:r>
              <a:rPr lang="de-DE" sz="1800" dirty="0">
                <a:solidFill>
                  <a:schemeClr val="tx1"/>
                </a:solidFill>
                <a:latin typeface="+mn-lt"/>
              </a:rPr>
              <a:t> </a:t>
            </a:r>
            <a:r>
              <a:rPr lang="de-DE" sz="1800" b="1" dirty="0" err="1">
                <a:solidFill>
                  <a:schemeClr val="tx1"/>
                </a:solidFill>
                <a:latin typeface="+mn-lt"/>
              </a:rPr>
              <a:t>kumulatiivisesti</a:t>
            </a:r>
            <a:r>
              <a:rPr lang="de-DE" sz="1800" b="1" dirty="0">
                <a:solidFill>
                  <a:schemeClr val="tx1"/>
                </a:solidFill>
                <a:latin typeface="+mn-lt"/>
              </a:rPr>
              <a:t> </a:t>
            </a:r>
            <a:r>
              <a:rPr lang="de-DE" sz="1800" dirty="0" err="1">
                <a:solidFill>
                  <a:schemeClr val="tx1"/>
                </a:solidFill>
                <a:latin typeface="+mn-lt"/>
              </a:rPr>
              <a:t>vai</a:t>
            </a:r>
            <a:r>
              <a:rPr lang="de-DE" sz="1800" dirty="0">
                <a:solidFill>
                  <a:schemeClr val="tx1"/>
                </a:solidFill>
                <a:latin typeface="+mn-lt"/>
              </a:rPr>
              <a:t> </a:t>
            </a:r>
            <a:r>
              <a:rPr lang="de-DE" sz="1800" dirty="0" err="1">
                <a:solidFill>
                  <a:schemeClr val="tx1"/>
                </a:solidFill>
                <a:latin typeface="+mn-lt"/>
              </a:rPr>
              <a:t>ovatko</a:t>
            </a:r>
            <a:r>
              <a:rPr lang="de-DE" sz="1800" dirty="0">
                <a:solidFill>
                  <a:schemeClr val="tx1"/>
                </a:solidFill>
                <a:latin typeface="+mn-lt"/>
              </a:rPr>
              <a:t> ne </a:t>
            </a:r>
            <a:r>
              <a:rPr lang="de-DE" sz="1800" b="1" dirty="0" err="1">
                <a:solidFill>
                  <a:schemeClr val="tx1"/>
                </a:solidFill>
                <a:latin typeface="+mn-lt"/>
              </a:rPr>
              <a:t>vaihtoehtoisia</a:t>
            </a:r>
            <a:r>
              <a:rPr lang="de-DE" sz="1800" dirty="0">
                <a:solidFill>
                  <a:schemeClr val="tx1"/>
                </a:solidFill>
                <a:latin typeface="+mn-lt"/>
              </a:rPr>
              <a:t>? </a:t>
            </a:r>
          </a:p>
        </p:txBody>
      </p:sp>
      <p:sp>
        <p:nvSpPr>
          <p:cNvPr id="5" name="Dia számának helye 4">
            <a:extLst>
              <a:ext uri="{FF2B5EF4-FFF2-40B4-BE49-F238E27FC236}">
                <a16:creationId xmlns:a16="http://schemas.microsoft.com/office/drawing/2014/main" id="{5BA77CF0-5D50-436A-9D23-F21C0B76F6A4}"/>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2891956361"/>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730</TotalTime>
  <Words>2451</Words>
  <Application>Microsoft Office PowerPoint</Application>
  <PresentationFormat>Laajakuva</PresentationFormat>
  <Paragraphs>192</Paragraphs>
  <Slides>15</Slides>
  <Notes>14</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15</vt:i4>
      </vt:variant>
    </vt:vector>
  </HeadingPairs>
  <TitlesOfParts>
    <vt:vector size="21" baseType="lpstr">
      <vt:lpstr>Arial</vt:lpstr>
      <vt:lpstr>Calibri</vt:lpstr>
      <vt:lpstr>Calibri Light</vt:lpstr>
      <vt:lpstr>Trebuchet MS</vt:lpstr>
      <vt:lpstr>Wingdings</vt:lpstr>
      <vt:lpstr>Rückblick</vt:lpstr>
      <vt:lpstr>  </vt:lpstr>
      <vt:lpstr>Esitutkinnan lopettaminen</vt:lpstr>
      <vt:lpstr>PowerPoint-esitys</vt:lpstr>
      <vt:lpstr>Artikla 36 – Syyttäminen kansallisessa tuomioistuimessa </vt:lpstr>
      <vt:lpstr>Artikla 36 – Syyttäminen kansallisessa tuomioistuimessa</vt:lpstr>
      <vt:lpstr>Artikla 39 – Asian käsittelyn lopettaminen</vt:lpstr>
      <vt:lpstr>Artikla 39 – Asian käsittelyn lopettaminen</vt:lpstr>
      <vt:lpstr>Artikla 40 – Yksinkertaistetut syyttämismenettelyt (syyteneuvottelu)</vt:lpstr>
      <vt:lpstr>Article 40 – Yksinkertaistetut syyttämismenettelyt</vt:lpstr>
      <vt:lpstr>Artikla 40 – Yksinkertaistetut syyttämismenettelyt</vt:lpstr>
      <vt:lpstr>Artikla 34 – Asian käsittelyn siirtäminen kansallisille viranomaisille</vt:lpstr>
      <vt:lpstr>Artikla 35 – Tutkinnan päättäminen</vt:lpstr>
      <vt:lpstr>PowerPoint-esitys</vt:lpstr>
      <vt:lpstr>Kansallisen lain perusteella tehtävät päätökset</vt:lpstr>
      <vt:lpstr>Tuomioistuinprosessi/ Oikeudenkäynti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Sahavirta Ritva (SY)</cp:lastModifiedBy>
  <cp:revision>127</cp:revision>
  <cp:lastPrinted>2016-10-12T07:25:39Z</cp:lastPrinted>
  <dcterms:created xsi:type="dcterms:W3CDTF">2020-09-29T09:53:56Z</dcterms:created>
  <dcterms:modified xsi:type="dcterms:W3CDTF">2022-08-24T06:54:39Z</dcterms:modified>
</cp:coreProperties>
</file>